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handoutMasterIdLst>
    <p:handoutMasterId r:id="rId50"/>
  </p:handoutMasterIdLst>
  <p:sldIdLst>
    <p:sldId id="256" r:id="rId2"/>
    <p:sldId id="288" r:id="rId3"/>
    <p:sldId id="257" r:id="rId4"/>
    <p:sldId id="258" r:id="rId5"/>
    <p:sldId id="291" r:id="rId6"/>
    <p:sldId id="289" r:id="rId7"/>
    <p:sldId id="259" r:id="rId8"/>
    <p:sldId id="260" r:id="rId9"/>
    <p:sldId id="294" r:id="rId10"/>
    <p:sldId id="261" r:id="rId11"/>
    <p:sldId id="263" r:id="rId12"/>
    <p:sldId id="292" r:id="rId13"/>
    <p:sldId id="264" r:id="rId14"/>
    <p:sldId id="296" r:id="rId15"/>
    <p:sldId id="272" r:id="rId16"/>
    <p:sldId id="266" r:id="rId17"/>
    <p:sldId id="273" r:id="rId18"/>
    <p:sldId id="279" r:id="rId19"/>
    <p:sldId id="293" r:id="rId20"/>
    <p:sldId id="283" r:id="rId21"/>
    <p:sldId id="280" r:id="rId22"/>
    <p:sldId id="311" r:id="rId23"/>
    <p:sldId id="312" r:id="rId24"/>
    <p:sldId id="309" r:id="rId25"/>
    <p:sldId id="297" r:id="rId26"/>
    <p:sldId id="281" r:id="rId27"/>
    <p:sldId id="262" r:id="rId28"/>
    <p:sldId id="282" r:id="rId29"/>
    <p:sldId id="298" r:id="rId30"/>
    <p:sldId id="299" r:id="rId31"/>
    <p:sldId id="300" r:id="rId32"/>
    <p:sldId id="301" r:id="rId33"/>
    <p:sldId id="295" r:id="rId34"/>
    <p:sldId id="302" r:id="rId35"/>
    <p:sldId id="319" r:id="rId36"/>
    <p:sldId id="304" r:id="rId37"/>
    <p:sldId id="305" r:id="rId38"/>
    <p:sldId id="306" r:id="rId39"/>
    <p:sldId id="307" r:id="rId40"/>
    <p:sldId id="313" r:id="rId41"/>
    <p:sldId id="314" r:id="rId42"/>
    <p:sldId id="315" r:id="rId43"/>
    <p:sldId id="316" r:id="rId44"/>
    <p:sldId id="317" r:id="rId45"/>
    <p:sldId id="318" r:id="rId46"/>
    <p:sldId id="303" r:id="rId47"/>
    <p:sldId id="308"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Cindy Reich" initials="cr" lastIdx="1"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4605" autoAdjust="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commentAuthors" Target="commentAuthors.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0F4EA55-44E3-4329-88CF-A4B9F9EED826}" type="datetimeFigureOut">
              <a:rPr lang="en-US" smtClean="0"/>
              <a:pPr/>
              <a:t>5/6/2011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708A092-38C9-4DC0-BD14-AE06E678E32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162C6A-6454-4614-8BE6-FC668984A805}" type="datetimeFigureOut">
              <a:rPr lang="en-US" smtClean="0"/>
              <a:pPr/>
              <a:t>5/6/2011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293712-8A05-463F-BB2C-6D383B20248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47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8293712-8A05-463F-BB2C-6D383B20248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C03B6F4-F2AD-4426-9E18-55877D9A68F8}" type="datetime1">
              <a:rPr lang="en-US" smtClean="0"/>
              <a:pPr/>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AF9E-9C49-4B56-BCF4-F9406DA91D0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581327-B98A-45C5-9160-CD113BB89D3F}" type="datetime1">
              <a:rPr lang="en-US" smtClean="0"/>
              <a:pPr/>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AF9E-9C49-4B56-BCF4-F9406DA91D0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1AE095-DD26-47DC-BF06-407B919883B0}" type="datetime1">
              <a:rPr lang="en-US" smtClean="0"/>
              <a:pPr/>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AF9E-9C49-4B56-BCF4-F9406DA91D0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6A2321-7C12-4769-BB2E-618EE4EBEEDC}" type="datetime1">
              <a:rPr lang="en-US" smtClean="0"/>
              <a:pPr/>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AF9E-9C49-4B56-BCF4-F9406DA91D0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0E89CB-7CBD-4B2E-AC00-0D03B36953FF}" type="datetime1">
              <a:rPr lang="en-US" smtClean="0"/>
              <a:pPr/>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84AF9E-9C49-4B56-BCF4-F9406DA91D0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E88A87-4660-4B57-A4F4-5CADFCA04A7F}" type="datetime1">
              <a:rPr lang="en-US" smtClean="0"/>
              <a:pPr/>
              <a:t>5/6/2011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4AF9E-9C49-4B56-BCF4-F9406DA91D0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47229C-BDD6-476B-80AF-A327AC539CF4}" type="datetime1">
              <a:rPr lang="en-US" smtClean="0"/>
              <a:pPr/>
              <a:t>5/6/2011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84AF9E-9C49-4B56-BCF4-F9406DA91D0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099F64-D989-445C-8209-B6250CD551D6}" type="datetime1">
              <a:rPr lang="en-US" smtClean="0"/>
              <a:pPr/>
              <a:t>5/6/2011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84AF9E-9C49-4B56-BCF4-F9406DA91D0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52B47E-53E7-4FBC-A33F-8AA1284C3B91}" type="datetime1">
              <a:rPr lang="en-US" smtClean="0"/>
              <a:pPr/>
              <a:t>5/6/2011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84AF9E-9C49-4B56-BCF4-F9406DA91D0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B11AF1-97D0-4D07-90EB-DC481726A6D5}" type="datetime1">
              <a:rPr lang="en-US" smtClean="0"/>
              <a:pPr/>
              <a:t>5/6/2011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4AF9E-9C49-4B56-BCF4-F9406DA91D0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5164FD-3BEC-4BF8-A284-AE40EFB9D777}" type="datetime1">
              <a:rPr lang="en-US" smtClean="0"/>
              <a:pPr/>
              <a:t>5/6/2011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84AF9E-9C49-4B56-BCF4-F9406DA91D0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1F2DD4-F331-4CCB-9DCE-8837C6E9043B}" type="datetime1">
              <a:rPr lang="en-US" smtClean="0"/>
              <a:pPr/>
              <a:t>5/6/2011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84AF9E-9C49-4B56-BCF4-F9406DA91D0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0.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1.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4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6.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2600"/>
            <a:ext cx="7772400" cy="1755775"/>
          </a:xfrm>
        </p:spPr>
        <p:txBody>
          <a:bodyPr>
            <a:normAutofit fontScale="90000"/>
          </a:bodyPr>
          <a:lstStyle/>
          <a:p>
            <a:r>
              <a:rPr lang="en-US" dirty="0" smtClean="0"/>
              <a:t>Whole </a:t>
            </a:r>
            <a:r>
              <a:rPr lang="en-US" dirty="0"/>
              <a:t>Person </a:t>
            </a:r>
            <a:r>
              <a:rPr lang="en-US" dirty="0" smtClean="0"/>
              <a:t/>
            </a:r>
            <a:br>
              <a:rPr lang="en-US" dirty="0" smtClean="0"/>
            </a:br>
            <a:r>
              <a:rPr lang="en-US" dirty="0" smtClean="0"/>
              <a:t>Learning </a:t>
            </a:r>
            <a:r>
              <a:rPr lang="en-US" dirty="0"/>
              <a:t>and </a:t>
            </a:r>
            <a:r>
              <a:rPr lang="en-US" dirty="0" smtClean="0"/>
              <a:t>Assessment:</a:t>
            </a:r>
            <a:r>
              <a:rPr lang="en-US" dirty="0"/>
              <a:t/>
            </a:r>
            <a:br>
              <a:rPr lang="en-US" dirty="0"/>
            </a:br>
            <a:r>
              <a:rPr lang="en-US" b="1" dirty="0"/>
              <a:t/>
            </a:r>
            <a:br>
              <a:rPr lang="en-US" b="1" dirty="0"/>
            </a:br>
            <a:r>
              <a:rPr lang="en-US" b="1" dirty="0" smtClean="0"/>
              <a:t>Where Did Your Learners Travel This  Year. . .and Who </a:t>
            </a:r>
            <a:r>
              <a:rPr lang="en-US" b="1" dirty="0"/>
              <a:t>N</a:t>
            </a:r>
            <a:r>
              <a:rPr lang="en-US" b="1" dirty="0" smtClean="0"/>
              <a:t>eeds to Know?</a:t>
            </a:r>
            <a:r>
              <a:rPr lang="en-US" dirty="0" smtClean="0"/>
              <a:t/>
            </a:r>
            <a:br>
              <a:rPr lang="en-US" dirty="0" smtClean="0"/>
            </a:br>
            <a:r>
              <a:rPr lang="en-US" dirty="0"/>
              <a:t/>
            </a:r>
            <a:br>
              <a:rPr lang="en-US" dirty="0"/>
            </a:br>
            <a:r>
              <a:rPr lang="en-US" b="1" dirty="0"/>
              <a:t>                                   </a:t>
            </a:r>
            <a:r>
              <a:rPr lang="en-US" dirty="0"/>
              <a:t/>
            </a:r>
            <a:br>
              <a:rPr lang="en-US" dirty="0"/>
            </a:br>
            <a:endParaRPr lang="en-US" dirty="0"/>
          </a:p>
        </p:txBody>
      </p:sp>
      <p:pic>
        <p:nvPicPr>
          <p:cNvPr id="7170" name="Picture 2"/>
          <p:cNvPicPr>
            <a:picLocks noChangeAspect="1" noChangeArrowheads="1"/>
          </p:cNvPicPr>
          <p:nvPr/>
        </p:nvPicPr>
        <p:blipFill>
          <a:blip r:embed="rId3" cstate="print"/>
          <a:srcRect/>
          <a:stretch>
            <a:fillRect/>
          </a:stretch>
        </p:blipFill>
        <p:spPr bwMode="auto">
          <a:xfrm>
            <a:off x="2743200" y="3505200"/>
            <a:ext cx="3429000" cy="1847850"/>
          </a:xfrm>
          <a:prstGeom prst="rect">
            <a:avLst/>
          </a:prstGeom>
          <a:noFill/>
          <a:ln w="9525">
            <a:noFill/>
            <a:miter lim="800000"/>
            <a:headEnd/>
            <a:tailEnd/>
          </a:ln>
        </p:spPr>
      </p:pic>
      <p:pic>
        <p:nvPicPr>
          <p:cNvPr id="4"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5"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6" name="Picture 9" descr="Bottom logos.jpg"/>
          <p:cNvPicPr>
            <a:picLocks noChangeAspect="1"/>
          </p:cNvPicPr>
          <p:nvPr/>
        </p:nvPicPr>
        <p:blipFill>
          <a:blip r:embed="rId6" cstate="print"/>
          <a:srcRect/>
          <a:stretch>
            <a:fillRect/>
          </a:stretch>
        </p:blipFill>
        <p:spPr bwMode="auto">
          <a:xfrm>
            <a:off x="990600" y="5791200"/>
            <a:ext cx="7086600" cy="8382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5184AF9E-9C49-4B56-BCF4-F9406DA91D01}"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a:xfrm>
            <a:off x="762000" y="1524000"/>
            <a:ext cx="7543800" cy="2971800"/>
          </a:xfrm>
        </p:spPr>
        <p:txBody>
          <a:bodyPr/>
          <a:lstStyle/>
          <a:p>
            <a:pPr lvl="0"/>
            <a:r>
              <a:rPr lang="en-US" dirty="0" smtClean="0"/>
              <a:t>What can I learn from </a:t>
            </a:r>
            <a:r>
              <a:rPr lang="en-US" b="1" i="1" dirty="0" smtClean="0"/>
              <a:t>their</a:t>
            </a:r>
            <a:r>
              <a:rPr lang="en-US" dirty="0" smtClean="0"/>
              <a:t> journey that will help </a:t>
            </a:r>
            <a:r>
              <a:rPr lang="en-US" b="1" i="1" dirty="0" smtClean="0"/>
              <a:t>my</a:t>
            </a:r>
            <a:r>
              <a:rPr lang="en-US" dirty="0" smtClean="0"/>
              <a:t> teaching?</a:t>
            </a:r>
          </a:p>
          <a:p>
            <a:pPr lvl="1"/>
            <a:r>
              <a:rPr lang="en-US" dirty="0" smtClean="0"/>
              <a:t>How can I help learners get closer to the destination?</a:t>
            </a:r>
          </a:p>
          <a:p>
            <a:pPr lvl="1"/>
            <a:r>
              <a:rPr lang="en-US" dirty="0" smtClean="0"/>
              <a:t>What changes might I need to make in what I do?</a:t>
            </a:r>
            <a:endParaRPr lang="en-US" dirty="0"/>
          </a:p>
        </p:txBody>
      </p:sp>
      <p:pic>
        <p:nvPicPr>
          <p:cNvPr id="3078" name="Picture 6"/>
          <p:cNvPicPr>
            <a:picLocks noChangeAspect="1" noChangeArrowheads="1"/>
          </p:cNvPicPr>
          <p:nvPr/>
        </p:nvPicPr>
        <p:blipFill>
          <a:blip r:embed="rId3" cstate="print"/>
          <a:srcRect/>
          <a:stretch>
            <a:fillRect/>
          </a:stretch>
        </p:blipFill>
        <p:spPr bwMode="auto">
          <a:xfrm>
            <a:off x="5029200" y="4221056"/>
            <a:ext cx="2924175" cy="2341670"/>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10</a:t>
            </a:fld>
            <a:endParaRPr lang="en-US"/>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So far this year. . .</a:t>
            </a:r>
            <a:r>
              <a:rPr lang="en-US" dirty="0"/>
              <a:t/>
            </a:r>
            <a:br>
              <a:rPr lang="en-US" dirty="0"/>
            </a:br>
            <a:endParaRPr lang="en-US" dirty="0"/>
          </a:p>
        </p:txBody>
      </p:sp>
      <p:sp>
        <p:nvSpPr>
          <p:cNvPr id="5" name="Content Placeholder 4"/>
          <p:cNvSpPr>
            <a:spLocks noGrp="1"/>
          </p:cNvSpPr>
          <p:nvPr>
            <p:ph idx="1"/>
          </p:nvPr>
        </p:nvSpPr>
        <p:spPr>
          <a:xfrm>
            <a:off x="914400" y="1371600"/>
            <a:ext cx="7315200" cy="4525963"/>
          </a:xfrm>
        </p:spPr>
        <p:txBody>
          <a:bodyPr>
            <a:normAutofit fontScale="92500" lnSpcReduction="10000"/>
          </a:bodyPr>
          <a:lstStyle/>
          <a:p>
            <a:pPr lvl="0">
              <a:buNone/>
            </a:pPr>
            <a:r>
              <a:rPr lang="en-US" dirty="0" smtClean="0"/>
              <a:t>You have. . .</a:t>
            </a:r>
          </a:p>
          <a:p>
            <a:pPr lvl="0"/>
            <a:r>
              <a:rPr lang="en-US" dirty="0" smtClean="0"/>
              <a:t>Established </a:t>
            </a:r>
            <a:r>
              <a:rPr lang="en-US" dirty="0"/>
              <a:t>noticing targets</a:t>
            </a:r>
          </a:p>
          <a:p>
            <a:pPr lvl="0"/>
            <a:r>
              <a:rPr lang="en-US" dirty="0"/>
              <a:t>Created tools to determine if learners reached the targets; you gave the </a:t>
            </a:r>
            <a:r>
              <a:rPr lang="en-US" dirty="0" smtClean="0"/>
              <a:t>learners </a:t>
            </a:r>
            <a:r>
              <a:rPr lang="en-US" dirty="0"/>
              <a:t>prompts and they used the tools to respond to them</a:t>
            </a:r>
          </a:p>
          <a:p>
            <a:pPr lvl="0"/>
            <a:r>
              <a:rPr lang="en-US" dirty="0"/>
              <a:t>Examined what </a:t>
            </a:r>
            <a:r>
              <a:rPr lang="en-US" dirty="0" smtClean="0"/>
              <a:t>learners </a:t>
            </a:r>
            <a:r>
              <a:rPr lang="en-US" dirty="0"/>
              <a:t>produced with these tools</a:t>
            </a:r>
          </a:p>
          <a:p>
            <a:pPr algn="ctr">
              <a:buNone/>
            </a:pPr>
            <a:r>
              <a:rPr lang="en-US" sz="4800" dirty="0" smtClean="0"/>
              <a:t>NOW WHAT?</a:t>
            </a:r>
            <a:endParaRPr lang="en-US" sz="4800" dirty="0"/>
          </a:p>
        </p:txBody>
      </p:sp>
      <p:pic>
        <p:nvPicPr>
          <p:cNvPr id="4"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a:t>
            </a:r>
            <a:endParaRPr lang="en-US" dirty="0"/>
          </a:p>
        </p:txBody>
      </p:sp>
      <p:sp>
        <p:nvSpPr>
          <p:cNvPr id="3" name="Content Placeholder 2"/>
          <p:cNvSpPr>
            <a:spLocks noGrp="1"/>
          </p:cNvSpPr>
          <p:nvPr>
            <p:ph sz="half" idx="1"/>
          </p:nvPr>
        </p:nvSpPr>
        <p:spPr>
          <a:xfrm>
            <a:off x="609600" y="1600201"/>
            <a:ext cx="4038600" cy="3581400"/>
          </a:xfrm>
        </p:spPr>
        <p:txBody>
          <a:bodyPr>
            <a:normAutofit/>
          </a:bodyPr>
          <a:lstStyle/>
          <a:p>
            <a:pPr lvl="0"/>
            <a:r>
              <a:rPr lang="en-US" sz="4400" dirty="0" smtClean="0"/>
              <a:t>How </a:t>
            </a:r>
            <a:r>
              <a:rPr lang="en-US" sz="4400" dirty="0"/>
              <a:t>do </a:t>
            </a:r>
            <a:r>
              <a:rPr lang="en-US" sz="4400" dirty="0" smtClean="0"/>
              <a:t>I </a:t>
            </a:r>
            <a:r>
              <a:rPr lang="en-US" sz="4400" dirty="0"/>
              <a:t>know if </a:t>
            </a:r>
            <a:r>
              <a:rPr lang="en-US" sz="4400" dirty="0" smtClean="0"/>
              <a:t>my learners </a:t>
            </a:r>
            <a:r>
              <a:rPr lang="en-US" sz="4400" dirty="0"/>
              <a:t>have reached the destination I</a:t>
            </a:r>
            <a:r>
              <a:rPr lang="en-US" sz="4400" dirty="0" smtClean="0"/>
              <a:t> </a:t>
            </a:r>
            <a:r>
              <a:rPr lang="en-US" sz="4400" dirty="0"/>
              <a:t>set for them?</a:t>
            </a:r>
          </a:p>
          <a:p>
            <a:endParaRPr lang="en-US" dirty="0"/>
          </a:p>
        </p:txBody>
      </p:sp>
      <p:pic>
        <p:nvPicPr>
          <p:cNvPr id="3075" name="Picture 3"/>
          <p:cNvPicPr>
            <a:picLocks noChangeAspect="1" noChangeArrowheads="1"/>
          </p:cNvPicPr>
          <p:nvPr/>
        </p:nvPicPr>
        <p:blipFill>
          <a:blip r:embed="rId3" cstate="print"/>
          <a:srcRect/>
          <a:stretch>
            <a:fillRect/>
          </a:stretch>
        </p:blipFill>
        <p:spPr bwMode="auto">
          <a:xfrm>
            <a:off x="4648200" y="2133600"/>
            <a:ext cx="3733800" cy="2667000"/>
          </a:xfrm>
          <a:prstGeom prst="rect">
            <a:avLst/>
          </a:prstGeom>
          <a:noFill/>
          <a:ln w="9525">
            <a:noFill/>
            <a:miter lim="800000"/>
            <a:headEnd/>
            <a:tailEnd/>
          </a:ln>
        </p:spPr>
      </p:pic>
      <p:sp>
        <p:nvSpPr>
          <p:cNvPr id="7" name="Content Placeholder 6"/>
          <p:cNvSpPr>
            <a:spLocks noGrp="1"/>
          </p:cNvSpPr>
          <p:nvPr>
            <p:ph sz="half" idx="2"/>
          </p:nvPr>
        </p:nvSpPr>
        <p:spPr/>
        <p:txBody>
          <a:bodyPr/>
          <a:lstStyle/>
          <a:p>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a:p>
        </p:txBody>
      </p:sp>
      <p:pic>
        <p:nvPicPr>
          <p:cNvPr id="6"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8"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9"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10" name="Slide Number Placeholder 9"/>
          <p:cNvSpPr>
            <a:spLocks noGrp="1"/>
          </p:cNvSpPr>
          <p:nvPr>
            <p:ph type="sldNum" sz="quarter" idx="12"/>
          </p:nvPr>
        </p:nvSpPr>
        <p:spPr/>
        <p:txBody>
          <a:bodyPr/>
          <a:lstStyle/>
          <a:p>
            <a:fld id="{5184AF9E-9C49-4B56-BCF4-F9406DA91D01}"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Thinking Back</a:t>
            </a:r>
            <a:endParaRPr lang="en-US" dirty="0"/>
          </a:p>
        </p:txBody>
      </p:sp>
      <p:sp>
        <p:nvSpPr>
          <p:cNvPr id="3" name="Content Placeholder 2"/>
          <p:cNvSpPr>
            <a:spLocks noGrp="1"/>
          </p:cNvSpPr>
          <p:nvPr>
            <p:ph sz="half" idx="1"/>
          </p:nvPr>
        </p:nvSpPr>
        <p:spPr>
          <a:xfrm>
            <a:off x="685800" y="1524000"/>
            <a:ext cx="4038600" cy="4525963"/>
          </a:xfrm>
        </p:spPr>
        <p:txBody>
          <a:bodyPr>
            <a:normAutofit/>
          </a:bodyPr>
          <a:lstStyle/>
          <a:p>
            <a:r>
              <a:rPr lang="en-US" sz="3200" dirty="0" smtClean="0"/>
              <a:t>Put things in context:</a:t>
            </a:r>
          </a:p>
          <a:p>
            <a:pPr lvl="1"/>
            <a:r>
              <a:rPr lang="en-US" dirty="0" smtClean="0"/>
              <a:t>Review the priority goal</a:t>
            </a:r>
          </a:p>
          <a:p>
            <a:pPr lvl="1"/>
            <a:r>
              <a:rPr lang="en-US" dirty="0" smtClean="0"/>
              <a:t>Re-read your targets in the areas of Knowing, Doing, Believing and Belonging</a:t>
            </a:r>
          </a:p>
          <a:p>
            <a:pPr lvl="1"/>
            <a:r>
              <a:rPr lang="en-US" dirty="0" smtClean="0"/>
              <a:t>Read through the prompts you created</a:t>
            </a:r>
          </a:p>
          <a:p>
            <a:pPr marL="401638" lvl="1" indent="-401638">
              <a:buNone/>
            </a:pPr>
            <a:endParaRPr lang="en-US" dirty="0" smtClean="0"/>
          </a:p>
        </p:txBody>
      </p:sp>
      <p:pic>
        <p:nvPicPr>
          <p:cNvPr id="9218" name="Picture 2"/>
          <p:cNvPicPr>
            <a:picLocks noGrp="1" noChangeAspect="1" noChangeArrowheads="1"/>
          </p:cNvPicPr>
          <p:nvPr>
            <p:ph sz="half" idx="2"/>
          </p:nvPr>
        </p:nvPicPr>
        <p:blipFill>
          <a:blip r:embed="rId3" cstate="print"/>
          <a:srcRect/>
          <a:stretch>
            <a:fillRect/>
          </a:stretch>
        </p:blipFill>
        <p:spPr bwMode="auto">
          <a:xfrm>
            <a:off x="4953000" y="2133600"/>
            <a:ext cx="3352800" cy="2514600"/>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dirty="0" smtClean="0"/>
              <a:t>Create a Chart to Keep Track</a:t>
            </a:r>
            <a:endParaRPr lang="en-US" dirty="0"/>
          </a:p>
        </p:txBody>
      </p:sp>
      <p:graphicFrame>
        <p:nvGraphicFramePr>
          <p:cNvPr id="4" name="Content Placeholder 3"/>
          <p:cNvGraphicFramePr>
            <a:graphicFrameLocks noGrp="1"/>
          </p:cNvGraphicFramePr>
          <p:nvPr>
            <p:ph idx="1"/>
          </p:nvPr>
        </p:nvGraphicFramePr>
        <p:xfrm>
          <a:off x="762000" y="2514600"/>
          <a:ext cx="7543800" cy="3500120"/>
        </p:xfrm>
        <a:graphic>
          <a:graphicData uri="http://schemas.openxmlformats.org/drawingml/2006/table">
            <a:tbl>
              <a:tblPr firstRow="1" bandRow="1">
                <a:tableStyleId>{5C22544A-7EE6-4342-B048-85BDC9FD1C3A}</a:tableStyleId>
              </a:tblPr>
              <a:tblGrid>
                <a:gridCol w="1257300"/>
                <a:gridCol w="1257300"/>
                <a:gridCol w="1257300"/>
                <a:gridCol w="1257300"/>
                <a:gridCol w="1257300"/>
                <a:gridCol w="1257300"/>
              </a:tblGrid>
              <a:tr h="437515">
                <a:tc>
                  <a:txBody>
                    <a:bodyPr/>
                    <a:lstStyle/>
                    <a:p>
                      <a:pPr algn="ctr"/>
                      <a:r>
                        <a:rPr lang="en-US" dirty="0" smtClean="0"/>
                        <a:t>Student</a:t>
                      </a:r>
                    </a:p>
                  </a:txBody>
                  <a:tcPr/>
                </a:tc>
                <a:tc>
                  <a:txBody>
                    <a:bodyPr/>
                    <a:lstStyle/>
                    <a:p>
                      <a:pPr algn="ctr"/>
                      <a:r>
                        <a:rPr lang="en-US" dirty="0" smtClean="0"/>
                        <a:t>Knowing</a:t>
                      </a:r>
                      <a:endParaRPr lang="en-US" dirty="0"/>
                    </a:p>
                  </a:txBody>
                  <a:tcPr/>
                </a:tc>
                <a:tc>
                  <a:txBody>
                    <a:bodyPr/>
                    <a:lstStyle/>
                    <a:p>
                      <a:pPr algn="ctr"/>
                      <a:r>
                        <a:rPr lang="en-US" dirty="0" smtClean="0"/>
                        <a:t>Doing</a:t>
                      </a:r>
                      <a:endParaRPr lang="en-US" dirty="0"/>
                    </a:p>
                  </a:txBody>
                  <a:tcPr/>
                </a:tc>
                <a:tc>
                  <a:txBody>
                    <a:bodyPr/>
                    <a:lstStyle/>
                    <a:p>
                      <a:pPr algn="ctr"/>
                      <a:r>
                        <a:rPr lang="en-US" dirty="0" smtClean="0"/>
                        <a:t>Believing</a:t>
                      </a:r>
                      <a:endParaRPr lang="en-US" dirty="0"/>
                    </a:p>
                  </a:txBody>
                  <a:tcPr/>
                </a:tc>
                <a:tc>
                  <a:txBody>
                    <a:bodyPr/>
                    <a:lstStyle/>
                    <a:p>
                      <a:pPr algn="ctr"/>
                      <a:r>
                        <a:rPr lang="en-US" dirty="0" smtClean="0"/>
                        <a:t>Belonging</a:t>
                      </a:r>
                      <a:endParaRPr lang="en-US" dirty="0"/>
                    </a:p>
                  </a:txBody>
                  <a:tcPr/>
                </a:tc>
                <a:tc>
                  <a:txBody>
                    <a:bodyPr/>
                    <a:lstStyle/>
                    <a:p>
                      <a:pPr algn="ctr"/>
                      <a:r>
                        <a:rPr lang="en-US" dirty="0" smtClean="0"/>
                        <a:t>Comments</a:t>
                      </a:r>
                      <a:endParaRPr lang="en-US" dirty="0"/>
                    </a:p>
                  </a:txBody>
                  <a:tcPr/>
                </a:tc>
              </a:tr>
              <a:tr h="437515">
                <a:tc>
                  <a:txBody>
                    <a:bodyPr/>
                    <a:lstStyle/>
                    <a:p>
                      <a:r>
                        <a:rPr lang="en-US" dirty="0" smtClean="0"/>
                        <a:t>Abe</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endParaRPr lang="en-US" dirty="0"/>
                    </a:p>
                  </a:txBody>
                  <a:tcPr/>
                </a:tc>
              </a:tr>
              <a:tr h="437515">
                <a:tc>
                  <a:txBody>
                    <a:bodyPr/>
                    <a:lstStyle/>
                    <a:p>
                      <a:r>
                        <a:rPr lang="en-US" dirty="0" smtClean="0"/>
                        <a:t>Betsy</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endParaRPr lang="en-US" dirty="0"/>
                    </a:p>
                  </a:txBody>
                  <a:tcPr/>
                </a:tc>
              </a:tr>
              <a:tr h="437515">
                <a:tc>
                  <a:txBody>
                    <a:bodyPr/>
                    <a:lstStyle/>
                    <a:p>
                      <a:r>
                        <a:rPr lang="en-US" dirty="0" smtClean="0"/>
                        <a:t>Charlie</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endParaRPr lang="en-US" dirty="0"/>
                    </a:p>
                  </a:txBody>
                  <a:tcPr/>
                </a:tc>
              </a:tr>
              <a:tr h="437515">
                <a:tc>
                  <a:txBody>
                    <a:bodyPr/>
                    <a:lstStyle/>
                    <a:p>
                      <a:r>
                        <a:rPr lang="en-US" dirty="0" smtClean="0"/>
                        <a:t>Dina</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endParaRPr lang="en-US" dirty="0"/>
                    </a:p>
                  </a:txBody>
                  <a:tcPr/>
                </a:tc>
              </a:tr>
              <a:tr h="437515">
                <a:tc>
                  <a:txBody>
                    <a:bodyPr/>
                    <a:lstStyle/>
                    <a:p>
                      <a:r>
                        <a:rPr lang="en-US" dirty="0" smtClean="0"/>
                        <a:t>Ellie</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endParaRPr lang="en-US" dirty="0"/>
                    </a:p>
                  </a:txBody>
                  <a:tcPr/>
                </a:tc>
              </a:tr>
              <a:tr h="437515">
                <a:tc>
                  <a:txBody>
                    <a:bodyPr/>
                    <a:lstStyle/>
                    <a:p>
                      <a:r>
                        <a:rPr lang="en-US" dirty="0" smtClean="0"/>
                        <a:t>Gabe</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endParaRPr lang="en-US" dirty="0"/>
                    </a:p>
                  </a:txBody>
                  <a:tcPr/>
                </a:tc>
              </a:tr>
              <a:tr h="437515">
                <a:tc>
                  <a:txBody>
                    <a:bodyPr/>
                    <a:lstStyle/>
                    <a:p>
                      <a:r>
                        <a:rPr lang="en-US" dirty="0" smtClean="0"/>
                        <a:t>Hillary</a:t>
                      </a: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endParaRPr lang="en-US" dirty="0"/>
                    </a:p>
                  </a:txBody>
                  <a:tcPr/>
                </a:tc>
              </a:tr>
            </a:tbl>
          </a:graphicData>
        </a:graphic>
      </p:graphicFrame>
      <p:sp>
        <p:nvSpPr>
          <p:cNvPr id="5" name="TextBox 4"/>
          <p:cNvSpPr txBox="1"/>
          <p:nvPr/>
        </p:nvSpPr>
        <p:spPr>
          <a:xfrm>
            <a:off x="838200" y="1037272"/>
            <a:ext cx="7315200" cy="1477328"/>
          </a:xfrm>
          <a:prstGeom prst="rect">
            <a:avLst/>
          </a:prstGeom>
          <a:noFill/>
        </p:spPr>
        <p:txBody>
          <a:bodyPr wrap="square" rtlCol="0">
            <a:spAutoFit/>
          </a:bodyPr>
          <a:lstStyle/>
          <a:p>
            <a:r>
              <a:rPr lang="en-US" b="1" dirty="0" smtClean="0"/>
              <a:t>TARGETS:</a:t>
            </a:r>
          </a:p>
          <a:p>
            <a:r>
              <a:rPr lang="en-US" dirty="0" smtClean="0"/>
              <a:t>K:</a:t>
            </a:r>
          </a:p>
          <a:p>
            <a:r>
              <a:rPr lang="en-US" dirty="0" smtClean="0"/>
              <a:t>D:</a:t>
            </a:r>
          </a:p>
          <a:p>
            <a:r>
              <a:rPr lang="en-US" dirty="0" smtClean="0"/>
              <a:t>B:</a:t>
            </a:r>
          </a:p>
          <a:p>
            <a:r>
              <a:rPr lang="en-US" dirty="0" smtClean="0"/>
              <a:t>B: </a:t>
            </a:r>
            <a:endParaRPr lang="en-US" dirty="0"/>
          </a:p>
        </p:txBody>
      </p:sp>
      <p:pic>
        <p:nvPicPr>
          <p:cNvPr id="6"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7"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8" name="Picture 9" descr="Bottom logos.jpg"/>
          <p:cNvPicPr>
            <a:picLocks noChangeAspect="1"/>
          </p:cNvPicPr>
          <p:nvPr/>
        </p:nvPicPr>
        <p:blipFill>
          <a:blip r:embed="rId5" cstate="print"/>
          <a:srcRect/>
          <a:stretch>
            <a:fillRect/>
          </a:stretch>
        </p:blipFill>
        <p:spPr bwMode="auto">
          <a:xfrm>
            <a:off x="1219200" y="6172200"/>
            <a:ext cx="6477000" cy="533400"/>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fld id="{5184AF9E-9C49-4B56-BCF4-F9406DA91D01}"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t>Consider All Learning Domains</a:t>
            </a:r>
          </a:p>
        </p:txBody>
      </p:sp>
      <p:pic>
        <p:nvPicPr>
          <p:cNvPr id="9219" name="Picture 0" descr="KDBB.jpg"/>
          <p:cNvPicPr>
            <a:picLocks noGrp="1" noChangeAspect="1" noChangeArrowheads="1"/>
          </p:cNvPicPr>
          <p:nvPr>
            <p:ph idx="1"/>
          </p:nvPr>
        </p:nvPicPr>
        <p:blipFill>
          <a:blip r:embed="rId3" cstate="print"/>
          <a:srcRect/>
          <a:stretch>
            <a:fillRect/>
          </a:stretch>
        </p:blipFill>
        <p:spPr>
          <a:xfrm>
            <a:off x="2209800" y="1219200"/>
            <a:ext cx="4724400" cy="3932526"/>
          </a:xfrm>
          <a:noFill/>
        </p:spPr>
      </p:pic>
      <p:sp>
        <p:nvSpPr>
          <p:cNvPr id="4" name="TextBox 3"/>
          <p:cNvSpPr txBox="1"/>
          <p:nvPr/>
        </p:nvSpPr>
        <p:spPr>
          <a:xfrm>
            <a:off x="1600200" y="5257800"/>
            <a:ext cx="5638800" cy="584775"/>
          </a:xfrm>
          <a:prstGeom prst="rect">
            <a:avLst/>
          </a:prstGeom>
          <a:noFill/>
        </p:spPr>
        <p:txBody>
          <a:bodyPr wrap="square" rtlCol="0">
            <a:spAutoFit/>
          </a:bodyPr>
          <a:lstStyle/>
          <a:p>
            <a:r>
              <a:rPr lang="en-US" sz="3200" dirty="0" smtClean="0"/>
              <a:t>Pick one domain to start with . . .</a:t>
            </a:r>
            <a:endParaRPr lang="en-US" sz="3200" dirty="0"/>
          </a:p>
        </p:txBody>
      </p:sp>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the Group’s Work</a:t>
            </a:r>
            <a:endParaRPr lang="en-US" dirty="0"/>
          </a:p>
        </p:txBody>
      </p:sp>
      <p:sp>
        <p:nvSpPr>
          <p:cNvPr id="3" name="Content Placeholder 2"/>
          <p:cNvSpPr>
            <a:spLocks noGrp="1"/>
          </p:cNvSpPr>
          <p:nvPr>
            <p:ph idx="1"/>
          </p:nvPr>
        </p:nvSpPr>
        <p:spPr>
          <a:xfrm>
            <a:off x="762000" y="1295400"/>
            <a:ext cx="7543800" cy="4525963"/>
          </a:xfrm>
        </p:spPr>
        <p:txBody>
          <a:bodyPr>
            <a:normAutofit lnSpcReduction="10000"/>
          </a:bodyPr>
          <a:lstStyle/>
          <a:p>
            <a:r>
              <a:rPr lang="en-US" sz="4800" dirty="0" smtClean="0"/>
              <a:t>Read through all the student responses in that domain</a:t>
            </a:r>
          </a:p>
          <a:p>
            <a:r>
              <a:rPr lang="en-US" sz="4800" dirty="0" smtClean="0"/>
              <a:t>Categorize the responses as close, middle or far from the target</a:t>
            </a:r>
          </a:p>
          <a:p>
            <a:pPr>
              <a:buNone/>
            </a:pPr>
            <a:endParaRPr lang="en-US" dirty="0" smtClean="0"/>
          </a:p>
          <a:p>
            <a:pPr>
              <a:buNone/>
            </a:pPr>
            <a:endParaRPr lang="en-US" dirty="0"/>
          </a:p>
        </p:txBody>
      </p:sp>
      <p:pic>
        <p:nvPicPr>
          <p:cNvPr id="4"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5"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6"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5184AF9E-9C49-4B56-BCF4-F9406DA91D01}"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C:\Program Files\Microsoft Office\MEDIA\CAGCAT10\j0293844.wmf"/>
          <p:cNvPicPr>
            <a:picLocks noChangeAspect="1" noChangeArrowheads="1"/>
          </p:cNvPicPr>
          <p:nvPr/>
        </p:nvPicPr>
        <p:blipFill>
          <a:blip r:embed="rId3" cstate="print"/>
          <a:srcRect/>
          <a:stretch>
            <a:fillRect/>
          </a:stretch>
        </p:blipFill>
        <p:spPr bwMode="auto">
          <a:xfrm>
            <a:off x="1295400" y="228600"/>
            <a:ext cx="6629400" cy="5287963"/>
          </a:xfrm>
          <a:prstGeom prst="rect">
            <a:avLst/>
          </a:prstGeom>
          <a:noFill/>
          <a:ln w="9525">
            <a:noFill/>
            <a:miter lim="800000"/>
            <a:headEnd/>
            <a:tailEnd/>
          </a:ln>
        </p:spPr>
      </p:pic>
      <p:sp>
        <p:nvSpPr>
          <p:cNvPr id="8" name="Right Arrow 7"/>
          <p:cNvSpPr/>
          <p:nvPr/>
        </p:nvSpPr>
        <p:spPr>
          <a:xfrm rot="1621326">
            <a:off x="541983" y="636525"/>
            <a:ext cx="4051300" cy="1011237"/>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ight Arrow 8"/>
          <p:cNvSpPr/>
          <p:nvPr/>
        </p:nvSpPr>
        <p:spPr>
          <a:xfrm rot="21084706">
            <a:off x="742584" y="3786521"/>
            <a:ext cx="3846512" cy="1049338"/>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ight Arrow 9"/>
          <p:cNvSpPr/>
          <p:nvPr/>
        </p:nvSpPr>
        <p:spPr>
          <a:xfrm rot="19362874">
            <a:off x="2370531" y="4515385"/>
            <a:ext cx="4572000" cy="1066800"/>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6"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7"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11"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12" name="Slide Number Placeholder 11"/>
          <p:cNvSpPr>
            <a:spLocks noGrp="1"/>
          </p:cNvSpPr>
          <p:nvPr>
            <p:ph type="sldNum" sz="quarter" idx="12"/>
          </p:nvPr>
        </p:nvSpPr>
        <p:spPr/>
        <p:txBody>
          <a:bodyPr/>
          <a:lstStyle/>
          <a:p>
            <a:fld id="{5184AF9E-9C49-4B56-BCF4-F9406DA91D01}"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5"/>
          <p:cNvSpPr>
            <a:spLocks noGrp="1"/>
          </p:cNvSpPr>
          <p:nvPr>
            <p:ph idx="1"/>
          </p:nvPr>
        </p:nvSpPr>
        <p:spPr>
          <a:xfrm>
            <a:off x="609600" y="381000"/>
            <a:ext cx="7772400" cy="5181600"/>
          </a:xfrm>
        </p:spPr>
        <p:txBody>
          <a:bodyPr>
            <a:normAutofit lnSpcReduction="10000"/>
          </a:bodyPr>
          <a:lstStyle/>
          <a:p>
            <a:pPr eaLnBrk="1" hangingPunct="1"/>
            <a:r>
              <a:rPr lang="en-US" b="1" i="1" dirty="0" smtClean="0"/>
              <a:t>Close</a:t>
            </a:r>
            <a:r>
              <a:rPr lang="en-US" dirty="0" smtClean="0"/>
              <a:t> indicates the learner answered the question and demonstrates evidence of hitting or coming quite close to the noticing target.</a:t>
            </a:r>
            <a:r>
              <a:rPr lang="en-US" b="1" dirty="0" smtClean="0"/>
              <a:t> </a:t>
            </a:r>
          </a:p>
          <a:p>
            <a:pPr eaLnBrk="1" hangingPunct="1"/>
            <a:endParaRPr lang="en-US" sz="1000" dirty="0" smtClean="0"/>
          </a:p>
          <a:p>
            <a:pPr eaLnBrk="1" hangingPunct="1"/>
            <a:r>
              <a:rPr lang="en-US" b="1" i="1" dirty="0" smtClean="0"/>
              <a:t>Middle</a:t>
            </a:r>
            <a:r>
              <a:rPr lang="en-US" dirty="0" smtClean="0"/>
              <a:t> indicates the learner partially answered the question and is making progress toward the noticing target.</a:t>
            </a:r>
          </a:p>
          <a:p>
            <a:pPr eaLnBrk="1" hangingPunct="1"/>
            <a:endParaRPr lang="en-US" sz="1000" dirty="0" smtClean="0"/>
          </a:p>
          <a:p>
            <a:pPr eaLnBrk="1" hangingPunct="1"/>
            <a:r>
              <a:rPr lang="en-US" b="1" i="1" dirty="0" smtClean="0"/>
              <a:t>Far </a:t>
            </a:r>
            <a:r>
              <a:rPr lang="en-US" dirty="0" smtClean="0"/>
              <a:t>indicates the learner has not really answered the question and is making little or no progress toward the noticing target.</a:t>
            </a:r>
          </a:p>
        </p:txBody>
      </p:sp>
      <p:pic>
        <p:nvPicPr>
          <p:cNvPr id="3"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4"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6"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5184AF9E-9C49-4B56-BCF4-F9406DA91D01}"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a:t>
            </a:r>
            <a:endParaRPr lang="en-US" dirty="0"/>
          </a:p>
        </p:txBody>
      </p:sp>
      <p:sp>
        <p:nvSpPr>
          <p:cNvPr id="3" name="Content Placeholder 2"/>
          <p:cNvSpPr>
            <a:spLocks noGrp="1"/>
          </p:cNvSpPr>
          <p:nvPr>
            <p:ph sz="half" idx="1"/>
          </p:nvPr>
        </p:nvSpPr>
        <p:spPr>
          <a:xfrm>
            <a:off x="838200" y="1371600"/>
            <a:ext cx="4038600" cy="4525963"/>
          </a:xfrm>
        </p:spPr>
        <p:txBody>
          <a:bodyPr>
            <a:normAutofit/>
          </a:bodyPr>
          <a:lstStyle/>
          <a:p>
            <a:r>
              <a:rPr lang="en-US" sz="4400" dirty="0" smtClean="0"/>
              <a:t>If they haven’t gotten all the way there, how can I tell where they are?</a:t>
            </a:r>
          </a:p>
          <a:p>
            <a:endParaRPr lang="en-US" dirty="0"/>
          </a:p>
        </p:txBody>
      </p:sp>
      <p:pic>
        <p:nvPicPr>
          <p:cNvPr id="4098" name="Picture 2"/>
          <p:cNvPicPr>
            <a:picLocks noGrp="1" noChangeAspect="1" noChangeArrowheads="1"/>
          </p:cNvPicPr>
          <p:nvPr>
            <p:ph sz="half" idx="2"/>
          </p:nvPr>
        </p:nvPicPr>
        <p:blipFill>
          <a:blip r:embed="rId3" cstate="print"/>
          <a:srcRect/>
          <a:stretch>
            <a:fillRect/>
          </a:stretch>
        </p:blipFill>
        <p:spPr bwMode="auto">
          <a:xfrm>
            <a:off x="4953000" y="1981201"/>
            <a:ext cx="3276599" cy="2953544"/>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Connection</a:t>
            </a:r>
            <a:endParaRPr lang="en-US" dirty="0"/>
          </a:p>
        </p:txBody>
      </p:sp>
      <p:sp>
        <p:nvSpPr>
          <p:cNvPr id="3" name="Content Placeholder 2"/>
          <p:cNvSpPr>
            <a:spLocks noGrp="1"/>
          </p:cNvSpPr>
          <p:nvPr>
            <p:ph sz="half" idx="1"/>
          </p:nvPr>
        </p:nvSpPr>
        <p:spPr>
          <a:xfrm>
            <a:off x="685800" y="1341437"/>
            <a:ext cx="4038600" cy="4525963"/>
          </a:xfrm>
        </p:spPr>
        <p:txBody>
          <a:bodyPr/>
          <a:lstStyle/>
          <a:p>
            <a:pPr>
              <a:buNone/>
            </a:pPr>
            <a:r>
              <a:rPr lang="en-US" dirty="0" smtClean="0"/>
              <a:t>Please tell us your</a:t>
            </a:r>
          </a:p>
          <a:p>
            <a:r>
              <a:rPr lang="en-US" dirty="0" smtClean="0"/>
              <a:t>Name </a:t>
            </a:r>
          </a:p>
          <a:p>
            <a:r>
              <a:rPr lang="en-US" dirty="0" smtClean="0"/>
              <a:t>Congregation </a:t>
            </a:r>
          </a:p>
          <a:p>
            <a:r>
              <a:rPr lang="en-US" dirty="0" smtClean="0"/>
              <a:t>Role </a:t>
            </a:r>
          </a:p>
          <a:p>
            <a:r>
              <a:rPr lang="en-US" dirty="0" smtClean="0"/>
              <a:t>And the first name of one learner in whom you noticed a lot of growth this year </a:t>
            </a:r>
          </a:p>
          <a:p>
            <a:pPr>
              <a:buNone/>
            </a:pPr>
            <a:endParaRPr lang="en-US" dirty="0"/>
          </a:p>
        </p:txBody>
      </p:sp>
      <p:pic>
        <p:nvPicPr>
          <p:cNvPr id="1026" name="Picture 2"/>
          <p:cNvPicPr>
            <a:picLocks noGrp="1" noChangeAspect="1" noChangeArrowheads="1"/>
          </p:cNvPicPr>
          <p:nvPr>
            <p:ph sz="half" idx="2"/>
          </p:nvPr>
        </p:nvPicPr>
        <p:blipFill>
          <a:blip r:embed="rId3" cstate="print"/>
          <a:srcRect/>
          <a:stretch>
            <a:fillRect/>
          </a:stretch>
        </p:blipFill>
        <p:spPr bwMode="auto">
          <a:xfrm>
            <a:off x="4953001" y="1447800"/>
            <a:ext cx="3139532" cy="4079798"/>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620000" cy="639762"/>
          </a:xfrm>
        </p:spPr>
        <p:txBody>
          <a:bodyPr>
            <a:normAutofit fontScale="90000"/>
          </a:bodyPr>
          <a:lstStyle/>
          <a:p>
            <a:r>
              <a:rPr lang="en-US" dirty="0" smtClean="0"/>
              <a:t>Examples</a:t>
            </a:r>
            <a:endParaRPr lang="en-US" dirty="0"/>
          </a:p>
        </p:txBody>
      </p:sp>
      <p:sp>
        <p:nvSpPr>
          <p:cNvPr id="3" name="Content Placeholder 2"/>
          <p:cNvSpPr>
            <a:spLocks noGrp="1"/>
          </p:cNvSpPr>
          <p:nvPr>
            <p:ph idx="1"/>
          </p:nvPr>
        </p:nvSpPr>
        <p:spPr>
          <a:xfrm>
            <a:off x="762000" y="990600"/>
            <a:ext cx="7543800" cy="5135563"/>
          </a:xfrm>
        </p:spPr>
        <p:txBody>
          <a:bodyPr>
            <a:normAutofit fontScale="77500" lnSpcReduction="20000"/>
          </a:bodyPr>
          <a:lstStyle/>
          <a:p>
            <a:r>
              <a:rPr lang="en-US" b="1" dirty="0" smtClean="0"/>
              <a:t>Noticing Target:</a:t>
            </a:r>
            <a:r>
              <a:rPr lang="en-US" dirty="0" smtClean="0"/>
              <a:t> Explains personal connections to Jewish history, Israel or the world Jewish community.</a:t>
            </a:r>
          </a:p>
          <a:p>
            <a:r>
              <a:rPr lang="en-US" b="1" dirty="0" smtClean="0"/>
              <a:t>Age of Learners: </a:t>
            </a:r>
            <a:r>
              <a:rPr lang="en-US" dirty="0" smtClean="0"/>
              <a:t>Grades 6-8</a:t>
            </a:r>
          </a:p>
          <a:p>
            <a:r>
              <a:rPr lang="en-US" b="1" dirty="0" smtClean="0"/>
              <a:t>Prompt (Believing/Valuing): </a:t>
            </a:r>
            <a:r>
              <a:rPr lang="en-US" dirty="0" smtClean="0"/>
              <a:t>Why do you think it is important for you to learn about the </a:t>
            </a:r>
            <a:r>
              <a:rPr lang="en-US" dirty="0" err="1" smtClean="0"/>
              <a:t>Shoah</a:t>
            </a:r>
            <a:r>
              <a:rPr lang="en-US" dirty="0" smtClean="0"/>
              <a:t>, an event that happened many years ago on another continent?</a:t>
            </a:r>
          </a:p>
          <a:p>
            <a:r>
              <a:rPr lang="en-US" b="1" dirty="0" smtClean="0"/>
              <a:t>Tool:</a:t>
            </a:r>
            <a:r>
              <a:rPr lang="en-US" dirty="0" smtClean="0"/>
              <a:t>  Journal</a:t>
            </a:r>
          </a:p>
          <a:p>
            <a:r>
              <a:rPr lang="en-US" b="1" dirty="0" smtClean="0"/>
              <a:t>Sample Responses: </a:t>
            </a:r>
            <a:endParaRPr lang="en-US" dirty="0" smtClean="0"/>
          </a:p>
          <a:p>
            <a:pPr lvl="1">
              <a:buNone/>
            </a:pPr>
            <a:r>
              <a:rPr lang="en-US" dirty="0" smtClean="0"/>
              <a:t>A. I think it is important to me to learn about the </a:t>
            </a:r>
            <a:r>
              <a:rPr lang="en-US" dirty="0" err="1" smtClean="0"/>
              <a:t>Shoah</a:t>
            </a:r>
            <a:r>
              <a:rPr lang="en-US" dirty="0" smtClean="0"/>
              <a:t> because it helps me remember to try to never let anything like it happen again.</a:t>
            </a:r>
          </a:p>
          <a:p>
            <a:pPr lvl="1">
              <a:buNone/>
            </a:pPr>
            <a:endParaRPr lang="en-US" dirty="0" smtClean="0"/>
          </a:p>
          <a:p>
            <a:pPr lvl="1">
              <a:buNone/>
            </a:pPr>
            <a:r>
              <a:rPr lang="en-US" dirty="0" smtClean="0"/>
              <a:t>B. It is important because it shows us that we want to prevent things like it.</a:t>
            </a:r>
          </a:p>
          <a:p>
            <a:pPr>
              <a:buNone/>
            </a:pPr>
            <a:endParaRPr lang="en-US" dirty="0"/>
          </a:p>
        </p:txBody>
      </p:sp>
      <p:pic>
        <p:nvPicPr>
          <p:cNvPr id="4"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5"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6"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5184AF9E-9C49-4B56-BCF4-F9406DA91D01}"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smtClean="0"/>
              <a:t>Next Step</a:t>
            </a:r>
          </a:p>
        </p:txBody>
      </p:sp>
      <p:sp>
        <p:nvSpPr>
          <p:cNvPr id="18435" name="Content Placeholder 3"/>
          <p:cNvSpPr>
            <a:spLocks noGrp="1"/>
          </p:cNvSpPr>
          <p:nvPr>
            <p:ph sz="half" idx="2"/>
          </p:nvPr>
        </p:nvSpPr>
        <p:spPr>
          <a:xfrm>
            <a:off x="4495800" y="1524001"/>
            <a:ext cx="3810000" cy="4038600"/>
          </a:xfrm>
        </p:spPr>
        <p:txBody>
          <a:bodyPr/>
          <a:lstStyle/>
          <a:p>
            <a:pPr marL="0" indent="0" eaLnBrk="1" hangingPunct="1">
              <a:buFont typeface="Arial" charset="0"/>
              <a:buNone/>
            </a:pPr>
            <a:r>
              <a:rPr lang="en-US" sz="3400" dirty="0" smtClean="0"/>
              <a:t>Using the chart, record whether your learners were close, middle or far in each of the learning domains—</a:t>
            </a:r>
          </a:p>
          <a:p>
            <a:pPr marL="0" indent="0" eaLnBrk="1" hangingPunct="1">
              <a:buFont typeface="Arial" charset="0"/>
              <a:buNone/>
            </a:pPr>
            <a:r>
              <a:rPr lang="en-US" sz="3400" dirty="0" smtClean="0"/>
              <a:t>K/D/B/B</a:t>
            </a:r>
          </a:p>
        </p:txBody>
      </p:sp>
      <p:pic>
        <p:nvPicPr>
          <p:cNvPr id="18436" name="Picture 2"/>
          <p:cNvPicPr>
            <a:picLocks noGrp="1" noChangeAspect="1" noChangeArrowheads="1"/>
          </p:cNvPicPr>
          <p:nvPr>
            <p:ph sz="half" idx="1"/>
          </p:nvPr>
        </p:nvPicPr>
        <p:blipFill>
          <a:blip r:embed="rId3" cstate="print"/>
          <a:srcRect/>
          <a:stretch>
            <a:fillRect/>
          </a:stretch>
        </p:blipFill>
        <p:spPr>
          <a:xfrm>
            <a:off x="838200" y="1752600"/>
            <a:ext cx="3519487" cy="3519488"/>
          </a:xfrm>
          <a:noFill/>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620000" cy="639762"/>
          </a:xfrm>
        </p:spPr>
        <p:txBody>
          <a:bodyPr>
            <a:normAutofit fontScale="90000"/>
          </a:bodyPr>
          <a:lstStyle/>
          <a:p>
            <a:r>
              <a:rPr lang="en-US" dirty="0" smtClean="0"/>
              <a:t>Examples</a:t>
            </a:r>
            <a:endParaRPr lang="en-US" dirty="0"/>
          </a:p>
        </p:txBody>
      </p:sp>
      <p:sp>
        <p:nvSpPr>
          <p:cNvPr id="3" name="Content Placeholder 2"/>
          <p:cNvSpPr>
            <a:spLocks noGrp="1"/>
          </p:cNvSpPr>
          <p:nvPr>
            <p:ph idx="1"/>
          </p:nvPr>
        </p:nvSpPr>
        <p:spPr>
          <a:xfrm>
            <a:off x="762000" y="990600"/>
            <a:ext cx="7543800" cy="5135563"/>
          </a:xfrm>
        </p:spPr>
        <p:txBody>
          <a:bodyPr>
            <a:normAutofit fontScale="85000" lnSpcReduction="10000"/>
          </a:bodyPr>
          <a:lstStyle/>
          <a:p>
            <a:r>
              <a:rPr lang="en-US" b="1" dirty="0" smtClean="0"/>
              <a:t>Noticing Target:</a:t>
            </a:r>
            <a:r>
              <a:rPr lang="en-US" dirty="0" smtClean="0"/>
              <a:t> Constructs an action response to an issue facing the Jewish community.</a:t>
            </a:r>
          </a:p>
          <a:p>
            <a:r>
              <a:rPr lang="en-US" b="1" dirty="0" smtClean="0"/>
              <a:t>Age of Learners: </a:t>
            </a:r>
            <a:r>
              <a:rPr lang="en-US" dirty="0" smtClean="0"/>
              <a:t>Grades 6-8</a:t>
            </a:r>
          </a:p>
          <a:p>
            <a:r>
              <a:rPr lang="en-US" b="1" dirty="0" smtClean="0"/>
              <a:t>Prompt (Doing): </a:t>
            </a:r>
            <a:r>
              <a:rPr lang="en-US" dirty="0" smtClean="0"/>
              <a:t>Please list two things you can do in the future to prevent an event like the </a:t>
            </a:r>
            <a:r>
              <a:rPr lang="en-US" dirty="0" err="1" smtClean="0"/>
              <a:t>Shoah</a:t>
            </a:r>
            <a:r>
              <a:rPr lang="en-US" dirty="0" smtClean="0"/>
              <a:t> from happening again.</a:t>
            </a:r>
          </a:p>
          <a:p>
            <a:r>
              <a:rPr lang="en-US" b="1" dirty="0" smtClean="0"/>
              <a:t>Tool:</a:t>
            </a:r>
            <a:r>
              <a:rPr lang="en-US" dirty="0" smtClean="0"/>
              <a:t>  Journal</a:t>
            </a:r>
          </a:p>
          <a:p>
            <a:r>
              <a:rPr lang="en-US" b="1" dirty="0" smtClean="0"/>
              <a:t>Sample Responses: </a:t>
            </a:r>
            <a:endParaRPr lang="en-US" dirty="0" smtClean="0"/>
          </a:p>
          <a:p>
            <a:pPr lvl="1">
              <a:buNone/>
            </a:pPr>
            <a:r>
              <a:rPr lang="en-US" dirty="0" smtClean="0"/>
              <a:t>A. Being non-prejudice against other races; choose leaders that will make equal rights</a:t>
            </a:r>
          </a:p>
          <a:p>
            <a:pPr lvl="1">
              <a:buNone/>
            </a:pPr>
            <a:r>
              <a:rPr lang="en-US" dirty="0" smtClean="0"/>
              <a:t>B. I will stand up for the rights of the minorities or smaller groups.</a:t>
            </a:r>
          </a:p>
          <a:p>
            <a:pPr>
              <a:buNone/>
            </a:pPr>
            <a:endParaRPr lang="en-US" dirty="0"/>
          </a:p>
        </p:txBody>
      </p:sp>
      <p:pic>
        <p:nvPicPr>
          <p:cNvPr id="4"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5"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6"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5184AF9E-9C49-4B56-BCF4-F9406DA91D01}"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620000" cy="639762"/>
          </a:xfrm>
        </p:spPr>
        <p:txBody>
          <a:bodyPr>
            <a:normAutofit fontScale="90000"/>
          </a:bodyPr>
          <a:lstStyle/>
          <a:p>
            <a:r>
              <a:rPr lang="en-US" dirty="0" smtClean="0"/>
              <a:t>Examples</a:t>
            </a:r>
            <a:endParaRPr lang="en-US" dirty="0"/>
          </a:p>
        </p:txBody>
      </p:sp>
      <p:sp>
        <p:nvSpPr>
          <p:cNvPr id="3" name="Content Placeholder 2"/>
          <p:cNvSpPr>
            <a:spLocks noGrp="1"/>
          </p:cNvSpPr>
          <p:nvPr>
            <p:ph idx="1"/>
          </p:nvPr>
        </p:nvSpPr>
        <p:spPr>
          <a:xfrm>
            <a:off x="762000" y="990600"/>
            <a:ext cx="7543800" cy="5135563"/>
          </a:xfrm>
        </p:spPr>
        <p:txBody>
          <a:bodyPr>
            <a:noAutofit/>
          </a:bodyPr>
          <a:lstStyle/>
          <a:p>
            <a:r>
              <a:rPr lang="en-US" sz="2200" b="1" dirty="0" smtClean="0"/>
              <a:t>Noticing Target:</a:t>
            </a:r>
            <a:r>
              <a:rPr lang="en-US" sz="2200" dirty="0" smtClean="0"/>
              <a:t> Uses vocabulary of values related to </a:t>
            </a:r>
            <a:r>
              <a:rPr lang="en-US" sz="2200" dirty="0" err="1" smtClean="0"/>
              <a:t>peoplehood</a:t>
            </a:r>
            <a:r>
              <a:rPr lang="en-US" sz="2200" dirty="0" smtClean="0"/>
              <a:t>.</a:t>
            </a:r>
          </a:p>
          <a:p>
            <a:r>
              <a:rPr lang="en-US" sz="2200" b="1" dirty="0" smtClean="0"/>
              <a:t>Age of Learners: </a:t>
            </a:r>
            <a:r>
              <a:rPr lang="en-US" sz="2200" dirty="0" smtClean="0"/>
              <a:t>Grades 6-8</a:t>
            </a:r>
          </a:p>
          <a:p>
            <a:r>
              <a:rPr lang="en-US" sz="2200" b="1" dirty="0" smtClean="0"/>
              <a:t>Prompt (Knowing): </a:t>
            </a:r>
            <a:r>
              <a:rPr lang="en-US" sz="2200" dirty="0" smtClean="0"/>
              <a:t>What does it mean to “remember” and why this is such an important value in Judaism?</a:t>
            </a:r>
          </a:p>
          <a:p>
            <a:r>
              <a:rPr lang="en-US" sz="2200" b="1" dirty="0" smtClean="0"/>
              <a:t>Tool:</a:t>
            </a:r>
            <a:r>
              <a:rPr lang="en-US" sz="2200" dirty="0" smtClean="0"/>
              <a:t>  Journal</a:t>
            </a:r>
          </a:p>
          <a:p>
            <a:r>
              <a:rPr lang="en-US" sz="2200" b="1" dirty="0" smtClean="0"/>
              <a:t>Sample Responses: </a:t>
            </a:r>
            <a:endParaRPr lang="en-US" sz="2200" dirty="0" smtClean="0"/>
          </a:p>
          <a:p>
            <a:pPr lvl="1">
              <a:buNone/>
            </a:pPr>
            <a:r>
              <a:rPr lang="en-US" sz="1800" dirty="0" smtClean="0"/>
              <a:t>A. Remembering is such an important concept in Judaism because it allows us to take good things out of things that happened in the past. For example, when somebody dies, you shouldn’t mourn, but remember the good times you had with that person. </a:t>
            </a:r>
          </a:p>
          <a:p>
            <a:pPr lvl="1">
              <a:buNone/>
            </a:pPr>
            <a:r>
              <a:rPr lang="en-US" sz="1800" dirty="0" smtClean="0"/>
              <a:t>B. Remembering means to know things that happened in the past and still values the rules and traditions.</a:t>
            </a:r>
          </a:p>
          <a:p>
            <a:pPr lvl="1">
              <a:buNone/>
            </a:pPr>
            <a:endParaRPr lang="en-US" sz="1800" dirty="0"/>
          </a:p>
        </p:txBody>
      </p:sp>
      <p:pic>
        <p:nvPicPr>
          <p:cNvPr id="4"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5"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6"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5184AF9E-9C49-4B56-BCF4-F9406DA91D01}"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620000" cy="639762"/>
          </a:xfrm>
        </p:spPr>
        <p:txBody>
          <a:bodyPr>
            <a:normAutofit fontScale="90000"/>
          </a:bodyPr>
          <a:lstStyle/>
          <a:p>
            <a:r>
              <a:rPr lang="en-US" dirty="0" smtClean="0"/>
              <a:t>Examples</a:t>
            </a:r>
            <a:endParaRPr lang="en-US" dirty="0"/>
          </a:p>
        </p:txBody>
      </p:sp>
      <p:sp>
        <p:nvSpPr>
          <p:cNvPr id="3" name="Content Placeholder 2"/>
          <p:cNvSpPr>
            <a:spLocks noGrp="1"/>
          </p:cNvSpPr>
          <p:nvPr>
            <p:ph idx="1"/>
          </p:nvPr>
        </p:nvSpPr>
        <p:spPr>
          <a:xfrm>
            <a:off x="762000" y="1371600"/>
            <a:ext cx="7543800" cy="5135563"/>
          </a:xfrm>
        </p:spPr>
        <p:txBody>
          <a:bodyPr>
            <a:normAutofit fontScale="70000" lnSpcReduction="20000"/>
          </a:bodyPr>
          <a:lstStyle/>
          <a:p>
            <a:r>
              <a:rPr lang="en-US" b="1" dirty="0" smtClean="0"/>
              <a:t>Noticing Target:</a:t>
            </a:r>
            <a:r>
              <a:rPr lang="en-US" dirty="0" smtClean="0"/>
              <a:t> Creates stronger relationships with classmates.</a:t>
            </a:r>
          </a:p>
          <a:p>
            <a:r>
              <a:rPr lang="en-US" b="1" dirty="0" smtClean="0"/>
              <a:t>Age of Learners: </a:t>
            </a:r>
            <a:r>
              <a:rPr lang="en-US" dirty="0" smtClean="0"/>
              <a:t>Grades 6-8</a:t>
            </a:r>
          </a:p>
          <a:p>
            <a:r>
              <a:rPr lang="en-US" b="1" dirty="0" smtClean="0"/>
              <a:t>Prompt (Belonging): </a:t>
            </a:r>
            <a:r>
              <a:rPr lang="en-US" dirty="0" smtClean="0"/>
              <a:t>Please describe how learning about an event that happened to our people in the past, has connected you to your Jewish friends and classmates today.</a:t>
            </a:r>
          </a:p>
          <a:p>
            <a:r>
              <a:rPr lang="en-US" b="1" dirty="0" smtClean="0"/>
              <a:t>Tool:</a:t>
            </a:r>
            <a:r>
              <a:rPr lang="en-US" dirty="0" smtClean="0"/>
              <a:t>  Journal</a:t>
            </a:r>
          </a:p>
          <a:p>
            <a:r>
              <a:rPr lang="en-US" b="1" dirty="0" smtClean="0"/>
              <a:t>Sample Responses:  </a:t>
            </a:r>
            <a:endParaRPr lang="en-US" dirty="0" smtClean="0"/>
          </a:p>
          <a:p>
            <a:pPr lvl="1">
              <a:buNone/>
            </a:pPr>
            <a:r>
              <a:rPr lang="en-US" dirty="0" smtClean="0"/>
              <a:t>A. Learning about an event that has happened to our people in the past connects me to my Jewish friends by making me more comfortable around them.</a:t>
            </a:r>
          </a:p>
          <a:p>
            <a:pPr lvl="1">
              <a:buNone/>
            </a:pPr>
            <a:r>
              <a:rPr lang="en-US" dirty="0" smtClean="0"/>
              <a:t>B. When we were listening to the Holocaust survivor speak I felt more connect to the people around me because most of our ancestors were in the same situation.</a:t>
            </a:r>
          </a:p>
          <a:p>
            <a:pPr lvl="1">
              <a:buNone/>
            </a:pPr>
            <a:r>
              <a:rPr lang="en-US" dirty="0" smtClean="0"/>
              <a:t> </a:t>
            </a:r>
          </a:p>
          <a:p>
            <a:pPr>
              <a:buNone/>
            </a:pPr>
            <a:endParaRPr lang="en-US" dirty="0"/>
          </a:p>
        </p:txBody>
      </p:sp>
      <p:pic>
        <p:nvPicPr>
          <p:cNvPr id="4"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5"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6"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5184AF9E-9C49-4B56-BCF4-F9406DA91D01}"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with a Colleague!</a:t>
            </a:r>
            <a:endParaRPr lang="en-US" dirty="0"/>
          </a:p>
        </p:txBody>
      </p:sp>
      <p:sp>
        <p:nvSpPr>
          <p:cNvPr id="4" name="Content Placeholder 3"/>
          <p:cNvSpPr>
            <a:spLocks noGrp="1"/>
          </p:cNvSpPr>
          <p:nvPr>
            <p:ph sz="half" idx="2"/>
          </p:nvPr>
        </p:nvSpPr>
        <p:spPr>
          <a:xfrm>
            <a:off x="4495800" y="1600201"/>
            <a:ext cx="3733800" cy="4038600"/>
          </a:xfrm>
        </p:spPr>
        <p:txBody>
          <a:bodyPr>
            <a:normAutofit/>
          </a:bodyPr>
          <a:lstStyle/>
          <a:p>
            <a:pPr marL="0" indent="0">
              <a:buNone/>
            </a:pPr>
            <a:r>
              <a:rPr lang="en-US" sz="3200" dirty="0" smtClean="0"/>
              <a:t>Looking at and the students responses to the prompts and figuring out if they are close, middle or far is a task you could do in hevruta with a fellow teacher.</a:t>
            </a:r>
            <a:endParaRPr lang="en-US" sz="3200" dirty="0"/>
          </a:p>
        </p:txBody>
      </p:sp>
      <p:pic>
        <p:nvPicPr>
          <p:cNvPr id="4098" name="Picture 2"/>
          <p:cNvPicPr>
            <a:picLocks noGrp="1" noChangeAspect="1" noChangeArrowheads="1"/>
          </p:cNvPicPr>
          <p:nvPr>
            <p:ph sz="half" idx="1"/>
          </p:nvPr>
        </p:nvPicPr>
        <p:blipFill>
          <a:blip r:embed="rId3" cstate="print"/>
          <a:srcRect/>
          <a:stretch>
            <a:fillRect/>
          </a:stretch>
        </p:blipFill>
        <p:spPr bwMode="auto">
          <a:xfrm>
            <a:off x="914400" y="1828800"/>
            <a:ext cx="3566532" cy="3124200"/>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685800"/>
          </a:xfrm>
        </p:spPr>
        <p:txBody>
          <a:bodyPr>
            <a:normAutofit fontScale="90000"/>
          </a:bodyPr>
          <a:lstStyle/>
          <a:p>
            <a:r>
              <a:rPr lang="en-US" dirty="0" smtClean="0"/>
              <a:t>Chart</a:t>
            </a:r>
            <a:endParaRPr lang="en-US" dirty="0"/>
          </a:p>
        </p:txBody>
      </p:sp>
      <p:graphicFrame>
        <p:nvGraphicFramePr>
          <p:cNvPr id="4" name="Content Placeholder 3"/>
          <p:cNvGraphicFramePr>
            <a:graphicFrameLocks noGrp="1"/>
          </p:cNvGraphicFramePr>
          <p:nvPr>
            <p:ph idx="1"/>
          </p:nvPr>
        </p:nvGraphicFramePr>
        <p:xfrm>
          <a:off x="762000" y="2362200"/>
          <a:ext cx="7543800" cy="3500120"/>
        </p:xfrm>
        <a:graphic>
          <a:graphicData uri="http://schemas.openxmlformats.org/drawingml/2006/table">
            <a:tbl>
              <a:tblPr firstRow="1" bandRow="1">
                <a:tableStyleId>{5C22544A-7EE6-4342-B048-85BDC9FD1C3A}</a:tableStyleId>
              </a:tblPr>
              <a:tblGrid>
                <a:gridCol w="1257300"/>
                <a:gridCol w="1257300"/>
                <a:gridCol w="1257300"/>
                <a:gridCol w="1257300"/>
                <a:gridCol w="1257300"/>
                <a:gridCol w="1257300"/>
              </a:tblGrid>
              <a:tr h="437515">
                <a:tc>
                  <a:txBody>
                    <a:bodyPr/>
                    <a:lstStyle/>
                    <a:p>
                      <a:pPr algn="ctr"/>
                      <a:r>
                        <a:rPr lang="en-US" dirty="0" smtClean="0"/>
                        <a:t>Student</a:t>
                      </a:r>
                    </a:p>
                  </a:txBody>
                  <a:tcPr/>
                </a:tc>
                <a:tc>
                  <a:txBody>
                    <a:bodyPr/>
                    <a:lstStyle/>
                    <a:p>
                      <a:pPr algn="ctr"/>
                      <a:r>
                        <a:rPr lang="en-US" dirty="0" smtClean="0"/>
                        <a:t>Knowing</a:t>
                      </a:r>
                      <a:endParaRPr lang="en-US" dirty="0"/>
                    </a:p>
                  </a:txBody>
                  <a:tcPr/>
                </a:tc>
                <a:tc>
                  <a:txBody>
                    <a:bodyPr/>
                    <a:lstStyle/>
                    <a:p>
                      <a:pPr algn="ctr"/>
                      <a:r>
                        <a:rPr lang="en-US" dirty="0" smtClean="0"/>
                        <a:t>Doing</a:t>
                      </a:r>
                      <a:endParaRPr lang="en-US" dirty="0"/>
                    </a:p>
                  </a:txBody>
                  <a:tcPr/>
                </a:tc>
                <a:tc>
                  <a:txBody>
                    <a:bodyPr/>
                    <a:lstStyle/>
                    <a:p>
                      <a:pPr algn="ctr"/>
                      <a:r>
                        <a:rPr lang="en-US" dirty="0" smtClean="0"/>
                        <a:t>Believing</a:t>
                      </a:r>
                      <a:endParaRPr lang="en-US" dirty="0"/>
                    </a:p>
                  </a:txBody>
                  <a:tcPr/>
                </a:tc>
                <a:tc>
                  <a:txBody>
                    <a:bodyPr/>
                    <a:lstStyle/>
                    <a:p>
                      <a:pPr algn="ctr"/>
                      <a:r>
                        <a:rPr lang="en-US" dirty="0" smtClean="0"/>
                        <a:t>Belonging</a:t>
                      </a:r>
                      <a:endParaRPr lang="en-US" dirty="0"/>
                    </a:p>
                  </a:txBody>
                  <a:tcPr/>
                </a:tc>
                <a:tc>
                  <a:txBody>
                    <a:bodyPr/>
                    <a:lstStyle/>
                    <a:p>
                      <a:pPr algn="ctr"/>
                      <a:r>
                        <a:rPr lang="en-US" dirty="0" smtClean="0"/>
                        <a:t>Comments</a:t>
                      </a:r>
                      <a:endParaRPr lang="en-US" dirty="0"/>
                    </a:p>
                  </a:txBody>
                  <a:tcPr/>
                </a:tc>
              </a:tr>
              <a:tr h="437515">
                <a:tc>
                  <a:txBody>
                    <a:bodyPr/>
                    <a:lstStyle/>
                    <a:p>
                      <a:r>
                        <a:rPr lang="en-US" dirty="0" smtClean="0"/>
                        <a:t>Abe</a:t>
                      </a:r>
                      <a:endParaRPr lang="en-US" dirty="0"/>
                    </a:p>
                  </a:txBody>
                  <a:tcPr/>
                </a:tc>
                <a:tc>
                  <a:txBody>
                    <a:bodyPr/>
                    <a:lstStyle/>
                    <a:p>
                      <a:pPr algn="ctr"/>
                      <a:r>
                        <a:rPr lang="en-US" dirty="0" smtClean="0"/>
                        <a:t>Close</a:t>
                      </a:r>
                      <a:endParaRPr lang="en-US" dirty="0"/>
                    </a:p>
                  </a:txBody>
                  <a:tcPr/>
                </a:tc>
                <a:tc>
                  <a:txBody>
                    <a:bodyPr/>
                    <a:lstStyle/>
                    <a:p>
                      <a:pPr algn="ctr"/>
                      <a:r>
                        <a:rPr lang="en-US" dirty="0" smtClean="0"/>
                        <a:t>Close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Close</a:t>
                      </a:r>
                      <a:endParaRPr lang="en-US" dirty="0"/>
                    </a:p>
                  </a:txBody>
                  <a:tcPr/>
                </a:tc>
                <a:tc>
                  <a:txBody>
                    <a:bodyPr/>
                    <a:lstStyle/>
                    <a:p>
                      <a:endParaRPr lang="en-US" dirty="0"/>
                    </a:p>
                  </a:txBody>
                  <a:tcPr/>
                </a:tc>
              </a:tr>
              <a:tr h="437515">
                <a:tc>
                  <a:txBody>
                    <a:bodyPr/>
                    <a:lstStyle/>
                    <a:p>
                      <a:r>
                        <a:rPr lang="en-US" dirty="0" smtClean="0"/>
                        <a:t>Betsy</a:t>
                      </a:r>
                      <a:endParaRPr lang="en-US" dirty="0"/>
                    </a:p>
                  </a:txBody>
                  <a:tcPr/>
                </a:tc>
                <a:tc>
                  <a:txBody>
                    <a:bodyPr/>
                    <a:lstStyle/>
                    <a:p>
                      <a:pPr algn="ctr"/>
                      <a:r>
                        <a:rPr lang="en-US" dirty="0" smtClean="0"/>
                        <a:t>Far</a:t>
                      </a:r>
                      <a:endParaRPr lang="en-US" dirty="0"/>
                    </a:p>
                  </a:txBody>
                  <a:tcPr/>
                </a:tc>
                <a:tc>
                  <a:txBody>
                    <a:bodyPr/>
                    <a:lstStyle/>
                    <a:p>
                      <a:pPr algn="ctr"/>
                      <a:r>
                        <a:rPr lang="en-US" dirty="0" smtClean="0"/>
                        <a:t>Close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Close</a:t>
                      </a:r>
                      <a:endParaRPr lang="en-US" dirty="0"/>
                    </a:p>
                  </a:txBody>
                  <a:tcPr/>
                </a:tc>
                <a:tc>
                  <a:txBody>
                    <a:bodyPr/>
                    <a:lstStyle/>
                    <a:p>
                      <a:endParaRPr lang="en-US" dirty="0"/>
                    </a:p>
                  </a:txBody>
                  <a:tcPr/>
                </a:tc>
              </a:tr>
              <a:tr h="437515">
                <a:tc>
                  <a:txBody>
                    <a:bodyPr/>
                    <a:lstStyle/>
                    <a:p>
                      <a:r>
                        <a:rPr lang="en-US" dirty="0" smtClean="0"/>
                        <a:t>Charlie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Far</a:t>
                      </a:r>
                      <a:endParaRPr lang="en-US" dirty="0"/>
                    </a:p>
                  </a:txBody>
                  <a:tcPr/>
                </a:tc>
                <a:tc>
                  <a:txBody>
                    <a:bodyPr/>
                    <a:lstStyle/>
                    <a:p>
                      <a:pPr algn="ctr"/>
                      <a:r>
                        <a:rPr lang="en-US" dirty="0" smtClean="0"/>
                        <a:t>Middle</a:t>
                      </a:r>
                      <a:endParaRPr lang="en-US" dirty="0"/>
                    </a:p>
                  </a:txBody>
                  <a:tcPr/>
                </a:tc>
                <a:tc>
                  <a:txBody>
                    <a:bodyPr/>
                    <a:lstStyle/>
                    <a:p>
                      <a:endParaRPr lang="en-US" dirty="0"/>
                    </a:p>
                  </a:txBody>
                  <a:tcPr/>
                </a:tc>
              </a:tr>
              <a:tr h="437515">
                <a:tc>
                  <a:txBody>
                    <a:bodyPr/>
                    <a:lstStyle/>
                    <a:p>
                      <a:r>
                        <a:rPr lang="en-US" dirty="0" smtClean="0"/>
                        <a:t>Dina</a:t>
                      </a:r>
                      <a:endParaRPr lang="en-US" dirty="0"/>
                    </a:p>
                  </a:txBody>
                  <a:tcPr/>
                </a:tc>
                <a:tc>
                  <a:txBody>
                    <a:bodyPr/>
                    <a:lstStyle/>
                    <a:p>
                      <a:pPr algn="ctr"/>
                      <a:r>
                        <a:rPr lang="en-US" dirty="0" smtClean="0"/>
                        <a:t>Close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Far</a:t>
                      </a:r>
                      <a:endParaRPr lang="en-US" dirty="0"/>
                    </a:p>
                  </a:txBody>
                  <a:tcPr/>
                </a:tc>
                <a:tc>
                  <a:txBody>
                    <a:bodyPr/>
                    <a:lstStyle/>
                    <a:p>
                      <a:pPr algn="ctr"/>
                      <a:r>
                        <a:rPr lang="en-US" dirty="0" smtClean="0"/>
                        <a:t>Close</a:t>
                      </a:r>
                      <a:endParaRPr lang="en-US" dirty="0"/>
                    </a:p>
                  </a:txBody>
                  <a:tcPr/>
                </a:tc>
                <a:tc>
                  <a:txBody>
                    <a:bodyPr/>
                    <a:lstStyle/>
                    <a:p>
                      <a:endParaRPr lang="en-US" dirty="0"/>
                    </a:p>
                  </a:txBody>
                  <a:tcPr/>
                </a:tc>
              </a:tr>
              <a:tr h="437515">
                <a:tc>
                  <a:txBody>
                    <a:bodyPr/>
                    <a:lstStyle/>
                    <a:p>
                      <a:r>
                        <a:rPr lang="en-US" dirty="0" smtClean="0"/>
                        <a:t>Ellie</a:t>
                      </a:r>
                      <a:endParaRPr lang="en-US" dirty="0"/>
                    </a:p>
                  </a:txBody>
                  <a:tcPr/>
                </a:tc>
                <a:tc>
                  <a:txBody>
                    <a:bodyPr/>
                    <a:lstStyle/>
                    <a:p>
                      <a:pPr algn="ctr"/>
                      <a:r>
                        <a:rPr lang="en-US" dirty="0" smtClean="0"/>
                        <a:t>Close</a:t>
                      </a:r>
                      <a:endParaRPr lang="en-US" dirty="0"/>
                    </a:p>
                  </a:txBody>
                  <a:tcPr/>
                </a:tc>
                <a:tc>
                  <a:txBody>
                    <a:bodyPr/>
                    <a:lstStyle/>
                    <a:p>
                      <a:pPr algn="ctr"/>
                      <a:r>
                        <a:rPr lang="en-US" dirty="0" smtClean="0"/>
                        <a:t>Close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Close</a:t>
                      </a:r>
                      <a:endParaRPr lang="en-US" dirty="0"/>
                    </a:p>
                  </a:txBody>
                  <a:tcPr/>
                </a:tc>
                <a:tc>
                  <a:txBody>
                    <a:bodyPr/>
                    <a:lstStyle/>
                    <a:p>
                      <a:endParaRPr lang="en-US" dirty="0"/>
                    </a:p>
                  </a:txBody>
                  <a:tcPr/>
                </a:tc>
              </a:tr>
              <a:tr h="437515">
                <a:tc>
                  <a:txBody>
                    <a:bodyPr/>
                    <a:lstStyle/>
                    <a:p>
                      <a:r>
                        <a:rPr lang="en-US" dirty="0" smtClean="0"/>
                        <a:t>Gabe</a:t>
                      </a:r>
                      <a:endParaRPr lang="en-US" dirty="0"/>
                    </a:p>
                  </a:txBody>
                  <a:tcPr/>
                </a:tc>
                <a:tc>
                  <a:txBody>
                    <a:bodyPr/>
                    <a:lstStyle/>
                    <a:p>
                      <a:pPr algn="ctr"/>
                      <a:r>
                        <a:rPr lang="en-US" dirty="0" smtClean="0"/>
                        <a:t>Close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Middle</a:t>
                      </a:r>
                      <a:endParaRPr lang="en-US" dirty="0"/>
                    </a:p>
                  </a:txBody>
                  <a:tcPr/>
                </a:tc>
                <a:tc>
                  <a:txBody>
                    <a:bodyPr/>
                    <a:lstStyle/>
                    <a:p>
                      <a:endParaRPr lang="en-US" dirty="0"/>
                    </a:p>
                  </a:txBody>
                  <a:tcPr/>
                </a:tc>
              </a:tr>
              <a:tr h="437515">
                <a:tc>
                  <a:txBody>
                    <a:bodyPr/>
                    <a:lstStyle/>
                    <a:p>
                      <a:r>
                        <a:rPr lang="en-US" dirty="0" smtClean="0"/>
                        <a:t>Hillary</a:t>
                      </a:r>
                      <a:endParaRPr lang="en-US" dirty="0"/>
                    </a:p>
                  </a:txBody>
                  <a:tcPr/>
                </a:tc>
                <a:tc>
                  <a:txBody>
                    <a:bodyPr/>
                    <a:lstStyle/>
                    <a:p>
                      <a:pPr algn="ctr"/>
                      <a:r>
                        <a:rPr lang="en-US" dirty="0" smtClean="0"/>
                        <a:t>Close</a:t>
                      </a:r>
                      <a:endParaRPr lang="en-US" dirty="0"/>
                    </a:p>
                  </a:txBody>
                  <a:tcPr/>
                </a:tc>
                <a:tc>
                  <a:txBody>
                    <a:bodyPr/>
                    <a:lstStyle/>
                    <a:p>
                      <a:pPr algn="ctr"/>
                      <a:r>
                        <a:rPr lang="en-US" dirty="0" smtClean="0"/>
                        <a:t>Close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Middle</a:t>
                      </a:r>
                      <a:endParaRPr lang="en-US" dirty="0"/>
                    </a:p>
                  </a:txBody>
                  <a:tcPr/>
                </a:tc>
                <a:tc>
                  <a:txBody>
                    <a:bodyPr/>
                    <a:lstStyle/>
                    <a:p>
                      <a:endParaRPr lang="en-US" dirty="0"/>
                    </a:p>
                  </a:txBody>
                  <a:tcPr/>
                </a:tc>
              </a:tr>
            </a:tbl>
          </a:graphicData>
        </a:graphic>
      </p:graphicFrame>
      <p:sp>
        <p:nvSpPr>
          <p:cNvPr id="5" name="TextBox 4"/>
          <p:cNvSpPr txBox="1"/>
          <p:nvPr/>
        </p:nvSpPr>
        <p:spPr>
          <a:xfrm>
            <a:off x="838200" y="838200"/>
            <a:ext cx="7467600" cy="1477328"/>
          </a:xfrm>
          <a:prstGeom prst="rect">
            <a:avLst/>
          </a:prstGeom>
          <a:noFill/>
        </p:spPr>
        <p:txBody>
          <a:bodyPr wrap="square" rtlCol="0">
            <a:spAutoFit/>
          </a:bodyPr>
          <a:lstStyle/>
          <a:p>
            <a:r>
              <a:rPr lang="en-US" b="1" dirty="0" smtClean="0"/>
              <a:t>TARGETS:</a:t>
            </a:r>
          </a:p>
          <a:p>
            <a:r>
              <a:rPr lang="en-US" dirty="0" smtClean="0"/>
              <a:t>K:</a:t>
            </a:r>
          </a:p>
          <a:p>
            <a:r>
              <a:rPr lang="en-US" dirty="0" smtClean="0"/>
              <a:t>D:</a:t>
            </a:r>
          </a:p>
          <a:p>
            <a:r>
              <a:rPr lang="en-US" dirty="0" smtClean="0"/>
              <a:t>B:</a:t>
            </a:r>
          </a:p>
          <a:p>
            <a:r>
              <a:rPr lang="en-US" dirty="0" smtClean="0"/>
              <a:t>B: </a:t>
            </a:r>
            <a:endParaRPr lang="en-US" dirty="0"/>
          </a:p>
        </p:txBody>
      </p:sp>
      <p:pic>
        <p:nvPicPr>
          <p:cNvPr id="6"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7"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8"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fld id="{5184AF9E-9C49-4B56-BCF4-F9406DA91D01}" type="slidenum">
              <a:rPr lang="en-US" smtClean="0"/>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a:t>
            </a:r>
            <a:endParaRPr lang="en-US" dirty="0"/>
          </a:p>
        </p:txBody>
      </p:sp>
      <p:sp>
        <p:nvSpPr>
          <p:cNvPr id="3" name="Content Placeholder 2"/>
          <p:cNvSpPr>
            <a:spLocks noGrp="1"/>
          </p:cNvSpPr>
          <p:nvPr>
            <p:ph sz="half" idx="1"/>
          </p:nvPr>
        </p:nvSpPr>
        <p:spPr>
          <a:xfrm>
            <a:off x="762000" y="1143000"/>
            <a:ext cx="3657600" cy="4525963"/>
          </a:xfrm>
        </p:spPr>
        <p:txBody>
          <a:bodyPr>
            <a:normAutofit lnSpcReduction="10000"/>
          </a:bodyPr>
          <a:lstStyle/>
          <a:p>
            <a:pPr lvl="0"/>
            <a:endParaRPr lang="en-US" sz="3600" dirty="0" smtClean="0"/>
          </a:p>
          <a:p>
            <a:pPr lvl="0"/>
            <a:r>
              <a:rPr lang="en-US" sz="3600" dirty="0" smtClean="0"/>
              <a:t>To whom do I communicate what I’ve discovered about my learners’ journey?</a:t>
            </a:r>
          </a:p>
          <a:p>
            <a:endParaRPr lang="en-US" dirty="0"/>
          </a:p>
        </p:txBody>
      </p:sp>
      <p:pic>
        <p:nvPicPr>
          <p:cNvPr id="6146" name="Picture 2"/>
          <p:cNvPicPr>
            <a:picLocks noGrp="1" noChangeAspect="1" noChangeArrowheads="1"/>
          </p:cNvPicPr>
          <p:nvPr>
            <p:ph sz="half" idx="2"/>
          </p:nvPr>
        </p:nvPicPr>
        <p:blipFill>
          <a:blip r:embed="rId3" cstate="print"/>
          <a:srcRect/>
          <a:stretch>
            <a:fillRect/>
          </a:stretch>
        </p:blipFill>
        <p:spPr bwMode="auto">
          <a:xfrm>
            <a:off x="4191000" y="2057400"/>
            <a:ext cx="3789970" cy="2819400"/>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Communicating What You Learn</a:t>
            </a:r>
            <a:endParaRPr lang="en-US" dirty="0"/>
          </a:p>
        </p:txBody>
      </p:sp>
      <p:sp>
        <p:nvSpPr>
          <p:cNvPr id="3" name="Content Placeholder 2"/>
          <p:cNvSpPr>
            <a:spLocks noGrp="1"/>
          </p:cNvSpPr>
          <p:nvPr>
            <p:ph idx="1"/>
          </p:nvPr>
        </p:nvSpPr>
        <p:spPr>
          <a:xfrm>
            <a:off x="838200" y="1295400"/>
            <a:ext cx="7467600" cy="4525963"/>
          </a:xfrm>
        </p:spPr>
        <p:txBody>
          <a:bodyPr/>
          <a:lstStyle/>
          <a:p>
            <a:pPr marL="0" indent="0">
              <a:buNone/>
            </a:pPr>
            <a:r>
              <a:rPr lang="en-US" sz="3600" dirty="0" smtClean="0"/>
              <a:t>Who are the audiences for the information you gather about student learning?</a:t>
            </a:r>
          </a:p>
          <a:p>
            <a:pPr lvl="1"/>
            <a:r>
              <a:rPr lang="en-US" sz="3600" dirty="0" smtClean="0"/>
              <a:t>Learners</a:t>
            </a:r>
          </a:p>
          <a:p>
            <a:pPr lvl="1"/>
            <a:r>
              <a:rPr lang="en-US" sz="3600" dirty="0" smtClean="0"/>
              <a:t>Parents</a:t>
            </a:r>
          </a:p>
          <a:p>
            <a:pPr lvl="1"/>
            <a:r>
              <a:rPr lang="en-US" sz="3600" dirty="0" smtClean="0"/>
              <a:t>Education Director</a:t>
            </a:r>
          </a:p>
          <a:p>
            <a:pPr lvl="1"/>
            <a:r>
              <a:rPr lang="en-US" sz="3600" dirty="0" smtClean="0"/>
              <a:t>Colleagues</a:t>
            </a:r>
            <a:endParaRPr lang="en-US" sz="3600" dirty="0"/>
          </a:p>
        </p:txBody>
      </p:sp>
      <p:pic>
        <p:nvPicPr>
          <p:cNvPr id="4"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5"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6"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5184AF9E-9C49-4B56-BCF4-F9406DA91D01}" type="slidenum">
              <a:rPr lang="en-US" smtClean="0"/>
              <a:pPr/>
              <a:t>28</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Learners</a:t>
            </a:r>
            <a:endParaRPr lang="en-US" dirty="0"/>
          </a:p>
        </p:txBody>
      </p:sp>
      <p:sp>
        <p:nvSpPr>
          <p:cNvPr id="5" name="Content Placeholder 4"/>
          <p:cNvSpPr>
            <a:spLocks noGrp="1"/>
          </p:cNvSpPr>
          <p:nvPr>
            <p:ph sz="half" idx="2"/>
          </p:nvPr>
        </p:nvSpPr>
        <p:spPr>
          <a:xfrm>
            <a:off x="4419600" y="1600201"/>
            <a:ext cx="4038600" cy="3733800"/>
          </a:xfrm>
        </p:spPr>
        <p:txBody>
          <a:bodyPr>
            <a:normAutofit/>
          </a:bodyPr>
          <a:lstStyle/>
          <a:p>
            <a:r>
              <a:rPr lang="en-US" sz="4400" dirty="0" smtClean="0"/>
              <a:t>Help them reflect on their own growth</a:t>
            </a:r>
          </a:p>
          <a:p>
            <a:r>
              <a:rPr lang="en-US" sz="4400" dirty="0" smtClean="0"/>
              <a:t>Set goals for themselves</a:t>
            </a:r>
            <a:endParaRPr lang="en-US" sz="4400" dirty="0"/>
          </a:p>
        </p:txBody>
      </p:sp>
      <p:pic>
        <p:nvPicPr>
          <p:cNvPr id="5122" name="Picture 2"/>
          <p:cNvPicPr>
            <a:picLocks noGrp="1" noChangeAspect="1" noChangeArrowheads="1"/>
          </p:cNvPicPr>
          <p:nvPr>
            <p:ph sz="half" idx="1"/>
          </p:nvPr>
        </p:nvPicPr>
        <p:blipFill>
          <a:blip r:embed="rId3" cstate="print"/>
          <a:srcRect l="19572"/>
          <a:stretch>
            <a:fillRect/>
          </a:stretch>
        </p:blipFill>
        <p:spPr bwMode="auto">
          <a:xfrm>
            <a:off x="838199" y="1752600"/>
            <a:ext cx="3385165" cy="3048000"/>
          </a:xfrm>
          <a:prstGeom prst="rect">
            <a:avLst/>
          </a:prstGeom>
          <a:noFill/>
          <a:ln w="9525">
            <a:noFill/>
            <a:miter lim="800000"/>
            <a:headEnd/>
            <a:tailEnd/>
          </a:ln>
        </p:spPr>
      </p:pic>
      <p:pic>
        <p:nvPicPr>
          <p:cNvPr id="6"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7"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8"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fld id="{5184AF9E-9C49-4B56-BCF4-F9406DA91D01}"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a Journey</a:t>
            </a:r>
            <a:endParaRPr lang="en-US" dirty="0"/>
          </a:p>
        </p:txBody>
      </p:sp>
      <p:sp>
        <p:nvSpPr>
          <p:cNvPr id="4" name="Content Placeholder 3"/>
          <p:cNvSpPr>
            <a:spLocks noGrp="1"/>
          </p:cNvSpPr>
          <p:nvPr>
            <p:ph sz="half" idx="1"/>
          </p:nvPr>
        </p:nvSpPr>
        <p:spPr>
          <a:xfrm>
            <a:off x="762000" y="1752601"/>
            <a:ext cx="3810000" cy="3657599"/>
          </a:xfrm>
        </p:spPr>
        <p:txBody>
          <a:bodyPr>
            <a:normAutofit lnSpcReduction="10000"/>
          </a:bodyPr>
          <a:lstStyle/>
          <a:p>
            <a:pPr marL="0" indent="0">
              <a:buNone/>
            </a:pPr>
            <a:r>
              <a:rPr lang="en-US" sz="3600" dirty="0" smtClean="0"/>
              <a:t>At this time in the cycle of the year, B’nai Yisrael are on their journey from Egypt toward the destination of </a:t>
            </a:r>
            <a:r>
              <a:rPr lang="en-US" sz="3600" dirty="0" err="1" smtClean="0"/>
              <a:t>Eretz</a:t>
            </a:r>
            <a:r>
              <a:rPr lang="en-US" sz="3600" dirty="0" smtClean="0"/>
              <a:t> Yisrael.</a:t>
            </a:r>
            <a:endParaRPr lang="en-US" sz="3600" dirty="0"/>
          </a:p>
        </p:txBody>
      </p:sp>
      <p:pic>
        <p:nvPicPr>
          <p:cNvPr id="1026" name="Picture 2"/>
          <p:cNvPicPr>
            <a:picLocks noGrp="1" noChangeAspect="1" noChangeArrowheads="1"/>
          </p:cNvPicPr>
          <p:nvPr>
            <p:ph sz="half" idx="2"/>
          </p:nvPr>
        </p:nvPicPr>
        <p:blipFill>
          <a:blip r:embed="rId3" cstate="print"/>
          <a:srcRect/>
          <a:stretch>
            <a:fillRect/>
          </a:stretch>
        </p:blipFill>
        <p:spPr bwMode="auto">
          <a:xfrm>
            <a:off x="4572000" y="1828800"/>
            <a:ext cx="3891784" cy="3000326"/>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Parents</a:t>
            </a:r>
            <a:endParaRPr lang="en-US" dirty="0"/>
          </a:p>
        </p:txBody>
      </p:sp>
      <p:sp>
        <p:nvSpPr>
          <p:cNvPr id="4" name="Content Placeholder 3"/>
          <p:cNvSpPr>
            <a:spLocks noGrp="1"/>
          </p:cNvSpPr>
          <p:nvPr>
            <p:ph sz="half" idx="1"/>
          </p:nvPr>
        </p:nvSpPr>
        <p:spPr>
          <a:xfrm>
            <a:off x="762000" y="1295400"/>
            <a:ext cx="3733800" cy="4525963"/>
          </a:xfrm>
        </p:spPr>
        <p:txBody>
          <a:bodyPr>
            <a:normAutofit/>
          </a:bodyPr>
          <a:lstStyle/>
          <a:p>
            <a:r>
              <a:rPr lang="en-US" sz="4000" dirty="0" smtClean="0"/>
              <a:t>Inform them about student growth</a:t>
            </a:r>
          </a:p>
          <a:p>
            <a:r>
              <a:rPr lang="en-US" sz="4000" dirty="0" smtClean="0"/>
              <a:t>Engage them in the process of goal setting for their children</a:t>
            </a:r>
          </a:p>
          <a:p>
            <a:endParaRPr lang="en-US" sz="4000" dirty="0"/>
          </a:p>
        </p:txBody>
      </p:sp>
      <p:pic>
        <p:nvPicPr>
          <p:cNvPr id="1026" name="Picture 2"/>
          <p:cNvPicPr>
            <a:picLocks noChangeAspect="1" noChangeArrowheads="1"/>
          </p:cNvPicPr>
          <p:nvPr/>
        </p:nvPicPr>
        <p:blipFill>
          <a:blip r:embed="rId3" cstate="print"/>
          <a:srcRect/>
          <a:stretch>
            <a:fillRect/>
          </a:stretch>
        </p:blipFill>
        <p:spPr bwMode="auto">
          <a:xfrm>
            <a:off x="4572000" y="1676400"/>
            <a:ext cx="3657600" cy="3657600"/>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Colleagues</a:t>
            </a:r>
            <a:endParaRPr lang="en-US" dirty="0"/>
          </a:p>
        </p:txBody>
      </p:sp>
      <p:sp>
        <p:nvSpPr>
          <p:cNvPr id="4" name="Content Placeholder 3"/>
          <p:cNvSpPr>
            <a:spLocks noGrp="1"/>
          </p:cNvSpPr>
          <p:nvPr>
            <p:ph sz="half" idx="1"/>
          </p:nvPr>
        </p:nvSpPr>
        <p:spPr>
          <a:xfrm>
            <a:off x="685800" y="1371600"/>
            <a:ext cx="4038600" cy="4525963"/>
          </a:xfrm>
        </p:spPr>
        <p:txBody>
          <a:bodyPr>
            <a:normAutofit/>
          </a:bodyPr>
          <a:lstStyle/>
          <a:p>
            <a:r>
              <a:rPr lang="en-US" dirty="0" smtClean="0"/>
              <a:t>Think together about the progress of all learners</a:t>
            </a:r>
          </a:p>
          <a:p>
            <a:r>
              <a:rPr lang="en-US" dirty="0" smtClean="0"/>
              <a:t>Anticipate the learners they will teach in the future</a:t>
            </a:r>
          </a:p>
          <a:p>
            <a:r>
              <a:rPr lang="en-US" dirty="0" smtClean="0"/>
              <a:t>Solicit input, support, feedback in thinking about your teaching</a:t>
            </a:r>
            <a:endParaRPr lang="en-US" dirty="0"/>
          </a:p>
        </p:txBody>
      </p:sp>
      <p:pic>
        <p:nvPicPr>
          <p:cNvPr id="8194" name="Picture 2"/>
          <p:cNvPicPr>
            <a:picLocks noGrp="1" noChangeAspect="1" noChangeArrowheads="1"/>
          </p:cNvPicPr>
          <p:nvPr>
            <p:ph sz="half" idx="2"/>
          </p:nvPr>
        </p:nvPicPr>
        <p:blipFill>
          <a:blip r:embed="rId3" cstate="print"/>
          <a:srcRect/>
          <a:stretch>
            <a:fillRect/>
          </a:stretch>
        </p:blipFill>
        <p:spPr bwMode="auto">
          <a:xfrm>
            <a:off x="4684912" y="2286000"/>
            <a:ext cx="3544688" cy="2743200"/>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Directors of Education</a:t>
            </a:r>
            <a:endParaRPr lang="en-US" dirty="0"/>
          </a:p>
        </p:txBody>
      </p:sp>
      <p:sp>
        <p:nvSpPr>
          <p:cNvPr id="5" name="Content Placeholder 4"/>
          <p:cNvSpPr>
            <a:spLocks noGrp="1"/>
          </p:cNvSpPr>
          <p:nvPr>
            <p:ph sz="half" idx="2"/>
          </p:nvPr>
        </p:nvSpPr>
        <p:spPr>
          <a:xfrm>
            <a:off x="4572000" y="1371600"/>
            <a:ext cx="3733800" cy="4525963"/>
          </a:xfrm>
        </p:spPr>
        <p:txBody>
          <a:bodyPr>
            <a:normAutofit fontScale="92500" lnSpcReduction="20000"/>
          </a:bodyPr>
          <a:lstStyle/>
          <a:p>
            <a:r>
              <a:rPr lang="en-US" sz="3600" dirty="0" smtClean="0"/>
              <a:t>Know what’s working</a:t>
            </a:r>
          </a:p>
          <a:p>
            <a:r>
              <a:rPr lang="en-US" sz="3600" dirty="0" smtClean="0"/>
              <a:t>Share information with decision-makers</a:t>
            </a:r>
          </a:p>
          <a:p>
            <a:r>
              <a:rPr lang="en-US" sz="3600" dirty="0" smtClean="0"/>
              <a:t>Advocate for continued professional learning with lay leadership</a:t>
            </a:r>
          </a:p>
          <a:p>
            <a:endParaRPr lang="en-US" dirty="0"/>
          </a:p>
        </p:txBody>
      </p:sp>
      <p:pic>
        <p:nvPicPr>
          <p:cNvPr id="7" name="Picture 2"/>
          <p:cNvPicPr>
            <a:picLocks noChangeAspect="1" noChangeArrowheads="1"/>
          </p:cNvPicPr>
          <p:nvPr/>
        </p:nvPicPr>
        <p:blipFill>
          <a:blip r:embed="rId3" cstate="print"/>
          <a:srcRect/>
          <a:stretch>
            <a:fillRect/>
          </a:stretch>
        </p:blipFill>
        <p:spPr bwMode="auto">
          <a:xfrm>
            <a:off x="914400" y="1600200"/>
            <a:ext cx="3610708" cy="3352800"/>
          </a:xfrm>
          <a:prstGeom prst="rect">
            <a:avLst/>
          </a:prstGeom>
          <a:noFill/>
          <a:ln w="9525">
            <a:noFill/>
            <a:miter lim="800000"/>
            <a:headEnd/>
            <a:tailEnd/>
          </a:ln>
        </p:spPr>
      </p:pic>
      <p:pic>
        <p:nvPicPr>
          <p:cNvPr id="6"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8"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9"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10" name="Slide Number Placeholder 9"/>
          <p:cNvSpPr>
            <a:spLocks noGrp="1"/>
          </p:cNvSpPr>
          <p:nvPr>
            <p:ph type="sldNum" sz="quarter" idx="12"/>
          </p:nvPr>
        </p:nvSpPr>
        <p:spPr/>
        <p:txBody>
          <a:bodyPr/>
          <a:lstStyle/>
          <a:p>
            <a:fld id="{5184AF9E-9C49-4B56-BCF4-F9406DA91D01}"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a:xfrm>
            <a:off x="762000" y="1600201"/>
            <a:ext cx="7543800" cy="2971800"/>
          </a:xfrm>
        </p:spPr>
        <p:txBody>
          <a:bodyPr/>
          <a:lstStyle/>
          <a:p>
            <a:pPr lvl="0"/>
            <a:r>
              <a:rPr lang="en-US" dirty="0" smtClean="0"/>
              <a:t>What can I learn from </a:t>
            </a:r>
            <a:r>
              <a:rPr lang="en-US" b="1" i="1" dirty="0" smtClean="0"/>
              <a:t>their</a:t>
            </a:r>
            <a:r>
              <a:rPr lang="en-US" dirty="0" smtClean="0"/>
              <a:t> journey that will help </a:t>
            </a:r>
            <a:r>
              <a:rPr lang="en-US" b="1" i="1" dirty="0" smtClean="0"/>
              <a:t>my</a:t>
            </a:r>
            <a:r>
              <a:rPr lang="en-US" dirty="0" smtClean="0"/>
              <a:t> teaching?</a:t>
            </a:r>
          </a:p>
          <a:p>
            <a:pPr lvl="1"/>
            <a:r>
              <a:rPr lang="en-US" dirty="0" smtClean="0"/>
              <a:t>How can I help learners get closer to the destination?</a:t>
            </a:r>
          </a:p>
          <a:p>
            <a:pPr lvl="1"/>
            <a:r>
              <a:rPr lang="en-US" dirty="0" smtClean="0"/>
              <a:t>What changes might I need to make in what I do?</a:t>
            </a:r>
            <a:endParaRPr lang="en-US" dirty="0"/>
          </a:p>
        </p:txBody>
      </p:sp>
      <p:pic>
        <p:nvPicPr>
          <p:cNvPr id="3078" name="Picture 6"/>
          <p:cNvPicPr>
            <a:picLocks noChangeAspect="1" noChangeArrowheads="1"/>
          </p:cNvPicPr>
          <p:nvPr/>
        </p:nvPicPr>
        <p:blipFill>
          <a:blip r:embed="rId3" cstate="print"/>
          <a:srcRect/>
          <a:stretch>
            <a:fillRect/>
          </a:stretch>
        </p:blipFill>
        <p:spPr bwMode="auto">
          <a:xfrm>
            <a:off x="4953000" y="4191000"/>
            <a:ext cx="2286000" cy="1830621"/>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33</a:t>
            </a:fld>
            <a:endParaRPr lang="en-US"/>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Ourselves</a:t>
            </a:r>
            <a:endParaRPr lang="en-US" dirty="0"/>
          </a:p>
        </p:txBody>
      </p:sp>
      <p:sp>
        <p:nvSpPr>
          <p:cNvPr id="4" name="Content Placeholder 3"/>
          <p:cNvSpPr>
            <a:spLocks noGrp="1"/>
          </p:cNvSpPr>
          <p:nvPr>
            <p:ph sz="half" idx="2"/>
          </p:nvPr>
        </p:nvSpPr>
        <p:spPr>
          <a:xfrm>
            <a:off x="4267200" y="1371600"/>
            <a:ext cx="4038600" cy="4525963"/>
          </a:xfrm>
        </p:spPr>
        <p:txBody>
          <a:bodyPr>
            <a:normAutofit lnSpcReduction="10000"/>
          </a:bodyPr>
          <a:lstStyle/>
          <a:p>
            <a:r>
              <a:rPr lang="en-US" dirty="0" smtClean="0"/>
              <a:t>Reflect on what we did that contributed to learning</a:t>
            </a:r>
          </a:p>
          <a:p>
            <a:r>
              <a:rPr lang="en-US" dirty="0" smtClean="0"/>
              <a:t>Consider ways to strengthen the experiences we shape for learners</a:t>
            </a:r>
          </a:p>
          <a:p>
            <a:r>
              <a:rPr lang="en-US" dirty="0" smtClean="0"/>
              <a:t>Recognize and address the needs of individual learners</a:t>
            </a:r>
          </a:p>
          <a:p>
            <a:pPr>
              <a:buNone/>
            </a:pPr>
            <a:endParaRPr lang="en-US" dirty="0"/>
          </a:p>
        </p:txBody>
      </p:sp>
      <p:pic>
        <p:nvPicPr>
          <p:cNvPr id="7" name="Picture 2"/>
          <p:cNvPicPr>
            <a:picLocks noGrp="1" noChangeAspect="1" noChangeArrowheads="1"/>
          </p:cNvPicPr>
          <p:nvPr>
            <p:ph sz="half" idx="1"/>
          </p:nvPr>
        </p:nvPicPr>
        <p:blipFill>
          <a:blip r:embed="rId3" cstate="print"/>
          <a:srcRect/>
          <a:stretch>
            <a:fillRect/>
          </a:stretch>
        </p:blipFill>
        <p:spPr bwMode="auto">
          <a:xfrm>
            <a:off x="762001" y="1676400"/>
            <a:ext cx="3428999" cy="3581399"/>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8"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fld id="{5184AF9E-9C49-4B56-BCF4-F9406DA91D01}"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Watch the T.I.D.E. come in. . .</a:t>
            </a:r>
            <a:endParaRPr lang="en-US" dirty="0"/>
          </a:p>
        </p:txBody>
      </p:sp>
      <p:sp>
        <p:nvSpPr>
          <p:cNvPr id="7" name="Content Placeholder 6"/>
          <p:cNvSpPr>
            <a:spLocks noGrp="1"/>
          </p:cNvSpPr>
          <p:nvPr>
            <p:ph sz="half" idx="1"/>
          </p:nvPr>
        </p:nvSpPr>
        <p:spPr>
          <a:xfrm>
            <a:off x="762000" y="1371600"/>
            <a:ext cx="3276600" cy="4525963"/>
          </a:xfrm>
        </p:spPr>
        <p:txBody>
          <a:bodyPr>
            <a:normAutofit/>
          </a:bodyPr>
          <a:lstStyle/>
          <a:p>
            <a:r>
              <a:rPr lang="en-US" sz="5400" b="1" dirty="0" smtClean="0"/>
              <a:t>T</a:t>
            </a:r>
            <a:r>
              <a:rPr lang="en-US" sz="3600" dirty="0" smtClean="0"/>
              <a:t>ool</a:t>
            </a:r>
          </a:p>
          <a:p>
            <a:r>
              <a:rPr lang="en-US" sz="5400" b="1" dirty="0" smtClean="0"/>
              <a:t>I</a:t>
            </a:r>
            <a:r>
              <a:rPr lang="en-US" sz="3600" dirty="0" smtClean="0"/>
              <a:t>ndividuals</a:t>
            </a:r>
            <a:endParaRPr lang="en-US" sz="5400" b="1" dirty="0" smtClean="0"/>
          </a:p>
          <a:p>
            <a:r>
              <a:rPr lang="en-US" sz="5400" b="1" dirty="0" smtClean="0"/>
              <a:t>D</a:t>
            </a:r>
            <a:r>
              <a:rPr lang="en-US" sz="3600" dirty="0" smtClean="0"/>
              <a:t>omains</a:t>
            </a:r>
            <a:endParaRPr lang="en-US" sz="5400" b="1" dirty="0" smtClean="0"/>
          </a:p>
          <a:p>
            <a:r>
              <a:rPr lang="en-US" sz="5400" b="1" dirty="0" smtClean="0"/>
              <a:t>E</a:t>
            </a:r>
            <a:r>
              <a:rPr lang="en-US" sz="3600" dirty="0" smtClean="0"/>
              <a:t>xperiences</a:t>
            </a:r>
            <a:endParaRPr lang="en-US" sz="5400" b="1" dirty="0" smtClean="0"/>
          </a:p>
        </p:txBody>
      </p:sp>
      <p:pic>
        <p:nvPicPr>
          <p:cNvPr id="10242" name="Picture 2"/>
          <p:cNvPicPr>
            <a:picLocks noGrp="1" noChangeAspect="1" noChangeArrowheads="1"/>
          </p:cNvPicPr>
          <p:nvPr>
            <p:ph sz="half" idx="2"/>
          </p:nvPr>
        </p:nvPicPr>
        <p:blipFill>
          <a:blip r:embed="rId3" cstate="print"/>
          <a:srcRect/>
          <a:stretch>
            <a:fillRect/>
          </a:stretch>
        </p:blipFill>
        <p:spPr bwMode="auto">
          <a:xfrm>
            <a:off x="3733800" y="1828800"/>
            <a:ext cx="4538870" cy="3048000"/>
          </a:xfrm>
          <a:prstGeom prst="rect">
            <a:avLst/>
          </a:prstGeom>
          <a:noFill/>
          <a:ln w="9525">
            <a:noFill/>
            <a:miter lim="800000"/>
            <a:headEnd/>
            <a:tailEnd/>
          </a:ln>
        </p:spPr>
      </p:pic>
      <p:pic>
        <p:nvPicPr>
          <p:cNvPr id="6"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8"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9"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10" name="Slide Number Placeholder 9"/>
          <p:cNvSpPr>
            <a:spLocks noGrp="1"/>
          </p:cNvSpPr>
          <p:nvPr>
            <p:ph type="sldNum" sz="quarter" idx="12"/>
          </p:nvPr>
        </p:nvSpPr>
        <p:spPr/>
        <p:txBody>
          <a:bodyPr/>
          <a:lstStyle/>
          <a:p>
            <a:fld id="{5184AF9E-9C49-4B56-BCF4-F9406DA91D01}"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7200" dirty="0" smtClean="0"/>
              <a:t>Tool</a:t>
            </a:r>
            <a:endParaRPr lang="en-US" sz="7200" dirty="0"/>
          </a:p>
        </p:txBody>
      </p:sp>
      <p:sp>
        <p:nvSpPr>
          <p:cNvPr id="6" name="Content Placeholder 5"/>
          <p:cNvSpPr>
            <a:spLocks noGrp="1"/>
          </p:cNvSpPr>
          <p:nvPr>
            <p:ph idx="1"/>
          </p:nvPr>
        </p:nvSpPr>
        <p:spPr>
          <a:xfrm>
            <a:off x="762000" y="1417637"/>
            <a:ext cx="7467600" cy="4144963"/>
          </a:xfrm>
        </p:spPr>
        <p:txBody>
          <a:bodyPr/>
          <a:lstStyle/>
          <a:p>
            <a:pPr>
              <a:buNone/>
            </a:pPr>
            <a:r>
              <a:rPr lang="en-US" dirty="0" smtClean="0"/>
              <a:t>Think about the tool you gave learners. . .</a:t>
            </a:r>
          </a:p>
          <a:p>
            <a:pPr>
              <a:buNone/>
            </a:pPr>
            <a:endParaRPr lang="en-US" sz="1000" dirty="0" smtClean="0"/>
          </a:p>
          <a:p>
            <a:r>
              <a:rPr lang="en-US" dirty="0" smtClean="0"/>
              <a:t>Did they seem to understand the prompts?</a:t>
            </a:r>
          </a:p>
          <a:p>
            <a:r>
              <a:rPr lang="en-US" dirty="0" smtClean="0"/>
              <a:t>Did help learners generate thoughtful, well-developed responses?</a:t>
            </a:r>
          </a:p>
          <a:p>
            <a:r>
              <a:rPr lang="en-US" dirty="0" smtClean="0"/>
              <a:t>How could the tool be improved to generate better responses from learners?</a:t>
            </a:r>
          </a:p>
        </p:txBody>
      </p:sp>
      <p:pic>
        <p:nvPicPr>
          <p:cNvPr id="4"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7"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8"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fld id="{5184AF9E-9C49-4B56-BCF4-F9406DA91D01}"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Individuals</a:t>
            </a:r>
            <a:endParaRPr lang="en-US" sz="6000" dirty="0"/>
          </a:p>
        </p:txBody>
      </p:sp>
      <p:sp>
        <p:nvSpPr>
          <p:cNvPr id="3" name="Content Placeholder 2"/>
          <p:cNvSpPr>
            <a:spLocks noGrp="1"/>
          </p:cNvSpPr>
          <p:nvPr>
            <p:ph idx="1"/>
          </p:nvPr>
        </p:nvSpPr>
        <p:spPr>
          <a:xfrm>
            <a:off x="762000" y="1295400"/>
            <a:ext cx="7620000" cy="3886199"/>
          </a:xfrm>
        </p:spPr>
        <p:txBody>
          <a:bodyPr>
            <a:noAutofit/>
          </a:bodyPr>
          <a:lstStyle/>
          <a:p>
            <a:pPr marL="0" indent="0">
              <a:buNone/>
            </a:pPr>
            <a:r>
              <a:rPr lang="en-US" sz="3000" dirty="0" smtClean="0"/>
              <a:t>Use the completed chart and think about individual learners’ responses .</a:t>
            </a:r>
          </a:p>
          <a:p>
            <a:pPr>
              <a:buNone/>
            </a:pPr>
            <a:endParaRPr lang="en-US" sz="1000" dirty="0" smtClean="0"/>
          </a:p>
          <a:p>
            <a:r>
              <a:rPr lang="en-US" sz="3000" dirty="0" smtClean="0"/>
              <a:t>Are there particular learners who struggled in one or more areas? What could you do to help those learners or learners like them?</a:t>
            </a:r>
          </a:p>
          <a:p>
            <a:pPr>
              <a:buNone/>
            </a:pPr>
            <a:endParaRPr lang="en-US" sz="1000" dirty="0" smtClean="0"/>
          </a:p>
          <a:p>
            <a:r>
              <a:rPr lang="en-US" sz="3000" dirty="0" smtClean="0"/>
              <a:t>Were there learners who gave especially strong responses? What might you need to do to enhance the learning of those learners or learners like them?</a:t>
            </a:r>
            <a:r>
              <a:rPr lang="en-US" dirty="0" smtClean="0"/>
              <a:t/>
            </a:r>
            <a:br>
              <a:rPr lang="en-US" dirty="0" smtClean="0"/>
            </a:br>
            <a:endParaRPr lang="en-US" dirty="0"/>
          </a:p>
        </p:txBody>
      </p:sp>
      <p:pic>
        <p:nvPicPr>
          <p:cNvPr id="4"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5"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6"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5184AF9E-9C49-4B56-BCF4-F9406DA91D01}"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t>Domains</a:t>
            </a:r>
            <a:endParaRPr lang="en-US" sz="6600" dirty="0"/>
          </a:p>
        </p:txBody>
      </p:sp>
      <p:sp>
        <p:nvSpPr>
          <p:cNvPr id="3" name="Content Placeholder 2"/>
          <p:cNvSpPr>
            <a:spLocks noGrp="1"/>
          </p:cNvSpPr>
          <p:nvPr>
            <p:ph idx="1"/>
          </p:nvPr>
        </p:nvSpPr>
        <p:spPr>
          <a:xfrm>
            <a:off x="685800" y="1447800"/>
            <a:ext cx="7696200" cy="4114800"/>
          </a:xfrm>
        </p:spPr>
        <p:txBody>
          <a:bodyPr/>
          <a:lstStyle/>
          <a:p>
            <a:pPr marL="0" indent="0">
              <a:buNone/>
            </a:pPr>
            <a:r>
              <a:rPr lang="en-US" dirty="0" smtClean="0"/>
              <a:t>Use the completed chart and think about the learning domains, K/D/B/B. . .</a:t>
            </a:r>
          </a:p>
          <a:p>
            <a:pPr>
              <a:buNone/>
            </a:pPr>
            <a:endParaRPr lang="en-US" sz="1000" dirty="0" smtClean="0"/>
          </a:p>
          <a:p>
            <a:r>
              <a:rPr lang="en-US" dirty="0" smtClean="0"/>
              <a:t>In which domains were your learners closest to the target?</a:t>
            </a:r>
          </a:p>
          <a:p>
            <a:r>
              <a:rPr lang="en-US" dirty="0" smtClean="0"/>
              <a:t>In which domains were your learners farthest from the target?</a:t>
            </a:r>
          </a:p>
          <a:p>
            <a:r>
              <a:rPr lang="en-US" dirty="0" smtClean="0"/>
              <a:t>What might explain these results?</a:t>
            </a:r>
          </a:p>
          <a:p>
            <a:pPr>
              <a:buNone/>
            </a:pPr>
            <a:endParaRPr lang="en-US" dirty="0"/>
          </a:p>
        </p:txBody>
      </p:sp>
      <p:pic>
        <p:nvPicPr>
          <p:cNvPr id="4"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5"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6"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5184AF9E-9C49-4B56-BCF4-F9406DA91D01}"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Experiences</a:t>
            </a:r>
            <a:endParaRPr lang="en-US" sz="6000" dirty="0"/>
          </a:p>
        </p:txBody>
      </p:sp>
      <p:sp>
        <p:nvSpPr>
          <p:cNvPr id="3" name="Content Placeholder 2"/>
          <p:cNvSpPr>
            <a:spLocks noGrp="1"/>
          </p:cNvSpPr>
          <p:nvPr>
            <p:ph idx="1"/>
          </p:nvPr>
        </p:nvSpPr>
        <p:spPr>
          <a:xfrm>
            <a:off x="838200" y="1600201"/>
            <a:ext cx="7391400" cy="3657599"/>
          </a:xfrm>
        </p:spPr>
        <p:txBody>
          <a:bodyPr/>
          <a:lstStyle/>
          <a:p>
            <a:pPr>
              <a:buNone/>
            </a:pPr>
            <a:r>
              <a:rPr lang="en-US" dirty="0" smtClean="0"/>
              <a:t>Think back to the learning experiences your learners had in this unit. </a:t>
            </a:r>
          </a:p>
          <a:p>
            <a:pPr>
              <a:buNone/>
            </a:pPr>
            <a:endParaRPr lang="en-US" sz="1000" dirty="0" smtClean="0"/>
          </a:p>
          <a:p>
            <a:r>
              <a:rPr lang="en-US" dirty="0" smtClean="0"/>
              <a:t>Which experiences helped learners get close to the targets?</a:t>
            </a:r>
          </a:p>
          <a:p>
            <a:r>
              <a:rPr lang="en-US" dirty="0" smtClean="0"/>
              <a:t>Which experiences </a:t>
            </a:r>
            <a:r>
              <a:rPr lang="en-US" i="1" dirty="0" smtClean="0"/>
              <a:t>could</a:t>
            </a:r>
            <a:r>
              <a:rPr lang="en-US" dirty="0" smtClean="0"/>
              <a:t> you provide to help learners get closer to the targets?</a:t>
            </a:r>
            <a:endParaRPr lang="en-US" dirty="0"/>
          </a:p>
        </p:txBody>
      </p:sp>
      <p:pic>
        <p:nvPicPr>
          <p:cNvPr id="4"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5"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6"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5184AF9E-9C49-4B56-BCF4-F9406DA91D01}"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are your students. . .</a:t>
            </a:r>
            <a:endParaRPr lang="en-US" dirty="0"/>
          </a:p>
        </p:txBody>
      </p:sp>
      <p:sp>
        <p:nvSpPr>
          <p:cNvPr id="4" name="Content Placeholder 3"/>
          <p:cNvSpPr>
            <a:spLocks noGrp="1"/>
          </p:cNvSpPr>
          <p:nvPr>
            <p:ph sz="half" idx="2"/>
          </p:nvPr>
        </p:nvSpPr>
        <p:spPr>
          <a:xfrm>
            <a:off x="4191000" y="1600201"/>
            <a:ext cx="4267200" cy="4114800"/>
          </a:xfrm>
        </p:spPr>
        <p:txBody>
          <a:bodyPr>
            <a:normAutofit/>
          </a:bodyPr>
          <a:lstStyle/>
          <a:p>
            <a:pPr marL="0" indent="0">
              <a:buNone/>
            </a:pPr>
            <a:r>
              <a:rPr lang="en-US" sz="3200" dirty="0" smtClean="0"/>
              <a:t>Your learners have also been on a journey this year.  They are traveling with you toward the “destination” of the noticing targets or outcomes you set for them.  </a:t>
            </a:r>
            <a:endParaRPr lang="en-US" sz="3200" dirty="0"/>
          </a:p>
        </p:txBody>
      </p:sp>
      <p:pic>
        <p:nvPicPr>
          <p:cNvPr id="2050" name="Picture 2"/>
          <p:cNvPicPr>
            <a:picLocks noGrp="1" noChangeAspect="1" noChangeArrowheads="1"/>
          </p:cNvPicPr>
          <p:nvPr>
            <p:ph sz="half" idx="1"/>
          </p:nvPr>
        </p:nvPicPr>
        <p:blipFill>
          <a:blip r:embed="rId3" cstate="print"/>
          <a:srcRect/>
          <a:stretch>
            <a:fillRect/>
          </a:stretch>
        </p:blipFill>
        <p:spPr bwMode="auto">
          <a:xfrm>
            <a:off x="762000" y="1752600"/>
            <a:ext cx="3266643" cy="3992563"/>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960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4</a:t>
            </a:fld>
            <a:endParaRPr lang="en-US"/>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a:t>
            </a:r>
            <a:endParaRPr lang="en-US" dirty="0"/>
          </a:p>
        </p:txBody>
      </p:sp>
      <p:sp>
        <p:nvSpPr>
          <p:cNvPr id="3" name="Content Placeholder 2"/>
          <p:cNvSpPr>
            <a:spLocks noGrp="1"/>
          </p:cNvSpPr>
          <p:nvPr>
            <p:ph sz="half" idx="1"/>
          </p:nvPr>
        </p:nvSpPr>
        <p:spPr>
          <a:xfrm>
            <a:off x="762000" y="1371600"/>
            <a:ext cx="3810000" cy="4525963"/>
          </a:xfrm>
        </p:spPr>
        <p:txBody>
          <a:bodyPr>
            <a:normAutofit/>
          </a:bodyPr>
          <a:lstStyle/>
          <a:p>
            <a:pPr lvl="0"/>
            <a:r>
              <a:rPr lang="en-US" sz="4400" dirty="0" smtClean="0"/>
              <a:t>How </a:t>
            </a:r>
            <a:r>
              <a:rPr lang="en-US" sz="4400" dirty="0"/>
              <a:t>do </a:t>
            </a:r>
            <a:r>
              <a:rPr lang="en-US" sz="4400" dirty="0" smtClean="0"/>
              <a:t>I </a:t>
            </a:r>
            <a:r>
              <a:rPr lang="en-US" sz="4400" dirty="0"/>
              <a:t>know if </a:t>
            </a:r>
            <a:r>
              <a:rPr lang="en-US" sz="4400" dirty="0" smtClean="0"/>
              <a:t>my </a:t>
            </a:r>
            <a:r>
              <a:rPr lang="en-US" sz="4400" dirty="0"/>
              <a:t>students have reached the destination I</a:t>
            </a:r>
            <a:r>
              <a:rPr lang="en-US" sz="4400" dirty="0" smtClean="0"/>
              <a:t> </a:t>
            </a:r>
            <a:r>
              <a:rPr lang="en-US" sz="4400" dirty="0"/>
              <a:t>set for them?</a:t>
            </a:r>
          </a:p>
          <a:p>
            <a:endParaRPr lang="en-US" dirty="0"/>
          </a:p>
        </p:txBody>
      </p:sp>
      <p:pic>
        <p:nvPicPr>
          <p:cNvPr id="3075" name="Picture 3"/>
          <p:cNvPicPr>
            <a:picLocks noChangeAspect="1" noChangeArrowheads="1"/>
          </p:cNvPicPr>
          <p:nvPr/>
        </p:nvPicPr>
        <p:blipFill>
          <a:blip r:embed="rId3" cstate="print"/>
          <a:srcRect/>
          <a:stretch>
            <a:fillRect/>
          </a:stretch>
        </p:blipFill>
        <p:spPr bwMode="auto">
          <a:xfrm>
            <a:off x="4648200" y="2133600"/>
            <a:ext cx="3733800" cy="2667000"/>
          </a:xfrm>
          <a:prstGeom prst="rect">
            <a:avLst/>
          </a:prstGeom>
          <a:noFill/>
          <a:ln w="9525">
            <a:noFill/>
            <a:miter lim="800000"/>
            <a:headEnd/>
            <a:tailEnd/>
          </a:ln>
        </p:spPr>
      </p:pic>
      <p:sp>
        <p:nvSpPr>
          <p:cNvPr id="7" name="Content Placeholder 6"/>
          <p:cNvSpPr>
            <a:spLocks noGrp="1"/>
          </p:cNvSpPr>
          <p:nvPr>
            <p:ph sz="half" idx="2"/>
          </p:nvPr>
        </p:nvSpPr>
        <p:spPr/>
        <p:txBody>
          <a:bodyPr>
            <a:normAutofit/>
          </a:bodyPr>
          <a:lstStyle/>
          <a:p>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a:p>
        </p:txBody>
      </p:sp>
      <p:pic>
        <p:nvPicPr>
          <p:cNvPr id="6"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8"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9"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10" name="Slide Number Placeholder 9"/>
          <p:cNvSpPr>
            <a:spLocks noGrp="1"/>
          </p:cNvSpPr>
          <p:nvPr>
            <p:ph type="sldNum" sz="quarter" idx="12"/>
          </p:nvPr>
        </p:nvSpPr>
        <p:spPr/>
        <p:txBody>
          <a:bodyPr/>
          <a:lstStyle/>
          <a:p>
            <a:fld id="{5184AF9E-9C49-4B56-BCF4-F9406DA91D01}"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a:t>
            </a:r>
            <a:endParaRPr lang="en-US" dirty="0"/>
          </a:p>
        </p:txBody>
      </p:sp>
      <p:sp>
        <p:nvSpPr>
          <p:cNvPr id="3" name="Content Placeholder 2"/>
          <p:cNvSpPr>
            <a:spLocks noGrp="1"/>
          </p:cNvSpPr>
          <p:nvPr>
            <p:ph sz="half" idx="1"/>
          </p:nvPr>
        </p:nvSpPr>
        <p:spPr>
          <a:xfrm>
            <a:off x="762000" y="1524000"/>
            <a:ext cx="4038600" cy="3810000"/>
          </a:xfrm>
        </p:spPr>
        <p:txBody>
          <a:bodyPr>
            <a:normAutofit/>
          </a:bodyPr>
          <a:lstStyle/>
          <a:p>
            <a:r>
              <a:rPr lang="en-US" sz="4400" dirty="0" smtClean="0"/>
              <a:t>If they haven’t gotten all the way there, how can I tell where they are?</a:t>
            </a:r>
          </a:p>
          <a:p>
            <a:endParaRPr lang="en-US" dirty="0"/>
          </a:p>
        </p:txBody>
      </p:sp>
      <p:pic>
        <p:nvPicPr>
          <p:cNvPr id="4098" name="Picture 2"/>
          <p:cNvPicPr>
            <a:picLocks noGrp="1" noChangeAspect="1" noChangeArrowheads="1"/>
          </p:cNvPicPr>
          <p:nvPr>
            <p:ph sz="half" idx="2"/>
          </p:nvPr>
        </p:nvPicPr>
        <p:blipFill>
          <a:blip r:embed="rId3" cstate="print"/>
          <a:srcRect/>
          <a:stretch>
            <a:fillRect/>
          </a:stretch>
        </p:blipFill>
        <p:spPr bwMode="auto">
          <a:xfrm>
            <a:off x="4953000" y="1981201"/>
            <a:ext cx="3276599" cy="2953544"/>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a:t>
            </a:r>
            <a:endParaRPr lang="en-US" dirty="0"/>
          </a:p>
        </p:txBody>
      </p:sp>
      <p:sp>
        <p:nvSpPr>
          <p:cNvPr id="3" name="Content Placeholder 2"/>
          <p:cNvSpPr>
            <a:spLocks noGrp="1"/>
          </p:cNvSpPr>
          <p:nvPr>
            <p:ph sz="half" idx="1"/>
          </p:nvPr>
        </p:nvSpPr>
        <p:spPr>
          <a:xfrm>
            <a:off x="762000" y="1295400"/>
            <a:ext cx="3733800" cy="4525963"/>
          </a:xfrm>
        </p:spPr>
        <p:txBody>
          <a:bodyPr/>
          <a:lstStyle/>
          <a:p>
            <a:pPr lvl="0"/>
            <a:endParaRPr lang="en-US" sz="3600" dirty="0" smtClean="0"/>
          </a:p>
          <a:p>
            <a:pPr lvl="0"/>
            <a:r>
              <a:rPr lang="en-US" sz="3600" dirty="0" smtClean="0"/>
              <a:t>To whom do I communicate what I’ve discovered about my learners’ journey?</a:t>
            </a:r>
          </a:p>
          <a:p>
            <a:endParaRPr lang="en-US" dirty="0"/>
          </a:p>
        </p:txBody>
      </p:sp>
      <p:pic>
        <p:nvPicPr>
          <p:cNvPr id="6146" name="Picture 2"/>
          <p:cNvPicPr>
            <a:picLocks noGrp="1" noChangeAspect="1" noChangeArrowheads="1"/>
          </p:cNvPicPr>
          <p:nvPr>
            <p:ph sz="half" idx="2"/>
          </p:nvPr>
        </p:nvPicPr>
        <p:blipFill>
          <a:blip r:embed="rId3" cstate="print"/>
          <a:srcRect/>
          <a:stretch>
            <a:fillRect/>
          </a:stretch>
        </p:blipFill>
        <p:spPr bwMode="auto">
          <a:xfrm>
            <a:off x="4495800" y="2209800"/>
            <a:ext cx="3585107" cy="2667000"/>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a:xfrm>
            <a:off x="762000" y="1524000"/>
            <a:ext cx="7543800" cy="2971800"/>
          </a:xfrm>
        </p:spPr>
        <p:txBody>
          <a:bodyPr/>
          <a:lstStyle/>
          <a:p>
            <a:pPr lvl="0"/>
            <a:r>
              <a:rPr lang="en-US" dirty="0" smtClean="0"/>
              <a:t>What can I learn from </a:t>
            </a:r>
            <a:r>
              <a:rPr lang="en-US" b="1" i="1" dirty="0" smtClean="0"/>
              <a:t>their</a:t>
            </a:r>
            <a:r>
              <a:rPr lang="en-US" dirty="0" smtClean="0"/>
              <a:t> journey that will help </a:t>
            </a:r>
            <a:r>
              <a:rPr lang="en-US" b="1" i="1" dirty="0" smtClean="0"/>
              <a:t>my</a:t>
            </a:r>
            <a:r>
              <a:rPr lang="en-US" dirty="0" smtClean="0"/>
              <a:t> teaching?</a:t>
            </a:r>
          </a:p>
          <a:p>
            <a:pPr lvl="1"/>
            <a:r>
              <a:rPr lang="en-US" dirty="0" smtClean="0"/>
              <a:t>How can I help learners get closer to the destination?</a:t>
            </a:r>
          </a:p>
          <a:p>
            <a:pPr lvl="1"/>
            <a:r>
              <a:rPr lang="en-US" dirty="0" smtClean="0"/>
              <a:t>What changes might I need to make in what I do?</a:t>
            </a:r>
            <a:endParaRPr lang="en-US" dirty="0"/>
          </a:p>
        </p:txBody>
      </p:sp>
      <p:pic>
        <p:nvPicPr>
          <p:cNvPr id="3078" name="Picture 6"/>
          <p:cNvPicPr>
            <a:picLocks noChangeAspect="1" noChangeArrowheads="1"/>
          </p:cNvPicPr>
          <p:nvPr/>
        </p:nvPicPr>
        <p:blipFill>
          <a:blip r:embed="rId3" cstate="print"/>
          <a:srcRect/>
          <a:stretch>
            <a:fillRect/>
          </a:stretch>
        </p:blipFill>
        <p:spPr bwMode="auto">
          <a:xfrm>
            <a:off x="5029200" y="4221056"/>
            <a:ext cx="2924175" cy="2341670"/>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43</a:t>
            </a:fld>
            <a:endParaRPr lang="en-US"/>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685800"/>
          </a:xfrm>
        </p:spPr>
        <p:txBody>
          <a:bodyPr>
            <a:normAutofit fontScale="90000"/>
          </a:bodyPr>
          <a:lstStyle/>
          <a:p>
            <a:r>
              <a:rPr lang="en-US" dirty="0" smtClean="0"/>
              <a:t>Chart</a:t>
            </a:r>
            <a:endParaRPr lang="en-US" dirty="0"/>
          </a:p>
        </p:txBody>
      </p:sp>
      <p:graphicFrame>
        <p:nvGraphicFramePr>
          <p:cNvPr id="4" name="Content Placeholder 3"/>
          <p:cNvGraphicFramePr>
            <a:graphicFrameLocks noGrp="1"/>
          </p:cNvGraphicFramePr>
          <p:nvPr>
            <p:ph idx="1"/>
          </p:nvPr>
        </p:nvGraphicFramePr>
        <p:xfrm>
          <a:off x="762000" y="2362200"/>
          <a:ext cx="7543800" cy="3500120"/>
        </p:xfrm>
        <a:graphic>
          <a:graphicData uri="http://schemas.openxmlformats.org/drawingml/2006/table">
            <a:tbl>
              <a:tblPr firstRow="1" bandRow="1">
                <a:tableStyleId>{5C22544A-7EE6-4342-B048-85BDC9FD1C3A}</a:tableStyleId>
              </a:tblPr>
              <a:tblGrid>
                <a:gridCol w="1257300"/>
                <a:gridCol w="1257300"/>
                <a:gridCol w="1257300"/>
                <a:gridCol w="1257300"/>
                <a:gridCol w="1257300"/>
                <a:gridCol w="1257300"/>
              </a:tblGrid>
              <a:tr h="437515">
                <a:tc>
                  <a:txBody>
                    <a:bodyPr/>
                    <a:lstStyle/>
                    <a:p>
                      <a:pPr algn="ctr"/>
                      <a:r>
                        <a:rPr lang="en-US" dirty="0" smtClean="0"/>
                        <a:t>Student</a:t>
                      </a:r>
                    </a:p>
                  </a:txBody>
                  <a:tcPr/>
                </a:tc>
                <a:tc>
                  <a:txBody>
                    <a:bodyPr/>
                    <a:lstStyle/>
                    <a:p>
                      <a:pPr algn="ctr"/>
                      <a:r>
                        <a:rPr lang="en-US" dirty="0" smtClean="0"/>
                        <a:t>Knowing</a:t>
                      </a:r>
                      <a:endParaRPr lang="en-US" dirty="0"/>
                    </a:p>
                  </a:txBody>
                  <a:tcPr/>
                </a:tc>
                <a:tc>
                  <a:txBody>
                    <a:bodyPr/>
                    <a:lstStyle/>
                    <a:p>
                      <a:pPr algn="ctr"/>
                      <a:r>
                        <a:rPr lang="en-US" dirty="0" smtClean="0"/>
                        <a:t>Doing</a:t>
                      </a:r>
                      <a:endParaRPr lang="en-US" dirty="0"/>
                    </a:p>
                  </a:txBody>
                  <a:tcPr/>
                </a:tc>
                <a:tc>
                  <a:txBody>
                    <a:bodyPr/>
                    <a:lstStyle/>
                    <a:p>
                      <a:pPr algn="ctr"/>
                      <a:r>
                        <a:rPr lang="en-US" dirty="0" smtClean="0"/>
                        <a:t>Believing</a:t>
                      </a:r>
                      <a:endParaRPr lang="en-US" dirty="0"/>
                    </a:p>
                  </a:txBody>
                  <a:tcPr/>
                </a:tc>
                <a:tc>
                  <a:txBody>
                    <a:bodyPr/>
                    <a:lstStyle/>
                    <a:p>
                      <a:pPr algn="ctr"/>
                      <a:r>
                        <a:rPr lang="en-US" dirty="0" smtClean="0"/>
                        <a:t>Belonging</a:t>
                      </a:r>
                      <a:endParaRPr lang="en-US" dirty="0"/>
                    </a:p>
                  </a:txBody>
                  <a:tcPr/>
                </a:tc>
                <a:tc>
                  <a:txBody>
                    <a:bodyPr/>
                    <a:lstStyle/>
                    <a:p>
                      <a:pPr algn="ctr"/>
                      <a:r>
                        <a:rPr lang="en-US" dirty="0" smtClean="0"/>
                        <a:t>Comments</a:t>
                      </a:r>
                      <a:endParaRPr lang="en-US" dirty="0"/>
                    </a:p>
                  </a:txBody>
                  <a:tcPr/>
                </a:tc>
              </a:tr>
              <a:tr h="437515">
                <a:tc>
                  <a:txBody>
                    <a:bodyPr/>
                    <a:lstStyle/>
                    <a:p>
                      <a:r>
                        <a:rPr lang="en-US" dirty="0" smtClean="0"/>
                        <a:t>Abe</a:t>
                      </a:r>
                      <a:endParaRPr lang="en-US" dirty="0"/>
                    </a:p>
                  </a:txBody>
                  <a:tcPr/>
                </a:tc>
                <a:tc>
                  <a:txBody>
                    <a:bodyPr/>
                    <a:lstStyle/>
                    <a:p>
                      <a:pPr algn="ctr"/>
                      <a:r>
                        <a:rPr lang="en-US" dirty="0" smtClean="0"/>
                        <a:t>Close</a:t>
                      </a:r>
                      <a:endParaRPr lang="en-US" dirty="0"/>
                    </a:p>
                  </a:txBody>
                  <a:tcPr/>
                </a:tc>
                <a:tc>
                  <a:txBody>
                    <a:bodyPr/>
                    <a:lstStyle/>
                    <a:p>
                      <a:pPr algn="ctr"/>
                      <a:r>
                        <a:rPr lang="en-US" dirty="0" smtClean="0"/>
                        <a:t>Close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Close</a:t>
                      </a:r>
                      <a:endParaRPr lang="en-US" dirty="0"/>
                    </a:p>
                  </a:txBody>
                  <a:tcPr/>
                </a:tc>
                <a:tc>
                  <a:txBody>
                    <a:bodyPr/>
                    <a:lstStyle/>
                    <a:p>
                      <a:endParaRPr lang="en-US" dirty="0"/>
                    </a:p>
                  </a:txBody>
                  <a:tcPr/>
                </a:tc>
              </a:tr>
              <a:tr h="437515">
                <a:tc>
                  <a:txBody>
                    <a:bodyPr/>
                    <a:lstStyle/>
                    <a:p>
                      <a:r>
                        <a:rPr lang="en-US" dirty="0" smtClean="0"/>
                        <a:t>Betsy</a:t>
                      </a:r>
                      <a:endParaRPr lang="en-US" dirty="0"/>
                    </a:p>
                  </a:txBody>
                  <a:tcPr/>
                </a:tc>
                <a:tc>
                  <a:txBody>
                    <a:bodyPr/>
                    <a:lstStyle/>
                    <a:p>
                      <a:pPr algn="ctr"/>
                      <a:r>
                        <a:rPr lang="en-US" dirty="0" smtClean="0"/>
                        <a:t>Far</a:t>
                      </a:r>
                      <a:endParaRPr lang="en-US" dirty="0"/>
                    </a:p>
                  </a:txBody>
                  <a:tcPr/>
                </a:tc>
                <a:tc>
                  <a:txBody>
                    <a:bodyPr/>
                    <a:lstStyle/>
                    <a:p>
                      <a:pPr algn="ctr"/>
                      <a:r>
                        <a:rPr lang="en-US" dirty="0" smtClean="0"/>
                        <a:t>Close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Close</a:t>
                      </a:r>
                      <a:endParaRPr lang="en-US" dirty="0"/>
                    </a:p>
                  </a:txBody>
                  <a:tcPr/>
                </a:tc>
                <a:tc>
                  <a:txBody>
                    <a:bodyPr/>
                    <a:lstStyle/>
                    <a:p>
                      <a:endParaRPr lang="en-US" dirty="0"/>
                    </a:p>
                  </a:txBody>
                  <a:tcPr/>
                </a:tc>
              </a:tr>
              <a:tr h="437515">
                <a:tc>
                  <a:txBody>
                    <a:bodyPr/>
                    <a:lstStyle/>
                    <a:p>
                      <a:r>
                        <a:rPr lang="en-US" dirty="0" smtClean="0"/>
                        <a:t>Charlie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Far</a:t>
                      </a:r>
                      <a:endParaRPr lang="en-US" dirty="0"/>
                    </a:p>
                  </a:txBody>
                  <a:tcPr/>
                </a:tc>
                <a:tc>
                  <a:txBody>
                    <a:bodyPr/>
                    <a:lstStyle/>
                    <a:p>
                      <a:pPr algn="ctr"/>
                      <a:r>
                        <a:rPr lang="en-US" dirty="0" smtClean="0"/>
                        <a:t>Middle</a:t>
                      </a:r>
                      <a:endParaRPr lang="en-US" dirty="0"/>
                    </a:p>
                  </a:txBody>
                  <a:tcPr/>
                </a:tc>
                <a:tc>
                  <a:txBody>
                    <a:bodyPr/>
                    <a:lstStyle/>
                    <a:p>
                      <a:endParaRPr lang="en-US" dirty="0"/>
                    </a:p>
                  </a:txBody>
                  <a:tcPr/>
                </a:tc>
              </a:tr>
              <a:tr h="437515">
                <a:tc>
                  <a:txBody>
                    <a:bodyPr/>
                    <a:lstStyle/>
                    <a:p>
                      <a:r>
                        <a:rPr lang="en-US" dirty="0" smtClean="0"/>
                        <a:t>Dina</a:t>
                      </a:r>
                      <a:endParaRPr lang="en-US" dirty="0"/>
                    </a:p>
                  </a:txBody>
                  <a:tcPr/>
                </a:tc>
                <a:tc>
                  <a:txBody>
                    <a:bodyPr/>
                    <a:lstStyle/>
                    <a:p>
                      <a:pPr algn="ctr"/>
                      <a:r>
                        <a:rPr lang="en-US" dirty="0" smtClean="0"/>
                        <a:t>Close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Far</a:t>
                      </a:r>
                      <a:endParaRPr lang="en-US" dirty="0"/>
                    </a:p>
                  </a:txBody>
                  <a:tcPr/>
                </a:tc>
                <a:tc>
                  <a:txBody>
                    <a:bodyPr/>
                    <a:lstStyle/>
                    <a:p>
                      <a:pPr algn="ctr"/>
                      <a:r>
                        <a:rPr lang="en-US" dirty="0" smtClean="0"/>
                        <a:t>Close</a:t>
                      </a:r>
                      <a:endParaRPr lang="en-US" dirty="0"/>
                    </a:p>
                  </a:txBody>
                  <a:tcPr/>
                </a:tc>
                <a:tc>
                  <a:txBody>
                    <a:bodyPr/>
                    <a:lstStyle/>
                    <a:p>
                      <a:endParaRPr lang="en-US" dirty="0"/>
                    </a:p>
                  </a:txBody>
                  <a:tcPr/>
                </a:tc>
              </a:tr>
              <a:tr h="437515">
                <a:tc>
                  <a:txBody>
                    <a:bodyPr/>
                    <a:lstStyle/>
                    <a:p>
                      <a:r>
                        <a:rPr lang="en-US" dirty="0" smtClean="0"/>
                        <a:t>Ellie</a:t>
                      </a:r>
                      <a:endParaRPr lang="en-US" dirty="0"/>
                    </a:p>
                  </a:txBody>
                  <a:tcPr/>
                </a:tc>
                <a:tc>
                  <a:txBody>
                    <a:bodyPr/>
                    <a:lstStyle/>
                    <a:p>
                      <a:pPr algn="ctr"/>
                      <a:r>
                        <a:rPr lang="en-US" dirty="0" smtClean="0"/>
                        <a:t>Close</a:t>
                      </a:r>
                      <a:endParaRPr lang="en-US" dirty="0"/>
                    </a:p>
                  </a:txBody>
                  <a:tcPr/>
                </a:tc>
                <a:tc>
                  <a:txBody>
                    <a:bodyPr/>
                    <a:lstStyle/>
                    <a:p>
                      <a:pPr algn="ctr"/>
                      <a:r>
                        <a:rPr lang="en-US" dirty="0" smtClean="0"/>
                        <a:t>Close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Close</a:t>
                      </a:r>
                      <a:endParaRPr lang="en-US" dirty="0"/>
                    </a:p>
                  </a:txBody>
                  <a:tcPr/>
                </a:tc>
                <a:tc>
                  <a:txBody>
                    <a:bodyPr/>
                    <a:lstStyle/>
                    <a:p>
                      <a:endParaRPr lang="en-US" dirty="0"/>
                    </a:p>
                  </a:txBody>
                  <a:tcPr/>
                </a:tc>
              </a:tr>
              <a:tr h="437515">
                <a:tc>
                  <a:txBody>
                    <a:bodyPr/>
                    <a:lstStyle/>
                    <a:p>
                      <a:r>
                        <a:rPr lang="en-US" dirty="0" smtClean="0"/>
                        <a:t>Gabe</a:t>
                      </a:r>
                      <a:endParaRPr lang="en-US" dirty="0"/>
                    </a:p>
                  </a:txBody>
                  <a:tcPr/>
                </a:tc>
                <a:tc>
                  <a:txBody>
                    <a:bodyPr/>
                    <a:lstStyle/>
                    <a:p>
                      <a:pPr algn="ctr"/>
                      <a:r>
                        <a:rPr lang="en-US" dirty="0" smtClean="0"/>
                        <a:t>Close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Middle</a:t>
                      </a:r>
                      <a:endParaRPr lang="en-US" dirty="0"/>
                    </a:p>
                  </a:txBody>
                  <a:tcPr/>
                </a:tc>
                <a:tc>
                  <a:txBody>
                    <a:bodyPr/>
                    <a:lstStyle/>
                    <a:p>
                      <a:endParaRPr lang="en-US" dirty="0"/>
                    </a:p>
                  </a:txBody>
                  <a:tcPr/>
                </a:tc>
              </a:tr>
              <a:tr h="437515">
                <a:tc>
                  <a:txBody>
                    <a:bodyPr/>
                    <a:lstStyle/>
                    <a:p>
                      <a:r>
                        <a:rPr lang="en-US" dirty="0" smtClean="0"/>
                        <a:t>Hillary</a:t>
                      </a:r>
                      <a:endParaRPr lang="en-US" dirty="0"/>
                    </a:p>
                  </a:txBody>
                  <a:tcPr/>
                </a:tc>
                <a:tc>
                  <a:txBody>
                    <a:bodyPr/>
                    <a:lstStyle/>
                    <a:p>
                      <a:pPr algn="ctr"/>
                      <a:r>
                        <a:rPr lang="en-US" dirty="0" smtClean="0"/>
                        <a:t>Close</a:t>
                      </a:r>
                      <a:endParaRPr lang="en-US" dirty="0"/>
                    </a:p>
                  </a:txBody>
                  <a:tcPr/>
                </a:tc>
                <a:tc>
                  <a:txBody>
                    <a:bodyPr/>
                    <a:lstStyle/>
                    <a:p>
                      <a:pPr algn="ctr"/>
                      <a:r>
                        <a:rPr lang="en-US" dirty="0" smtClean="0"/>
                        <a:t>Close</a:t>
                      </a:r>
                      <a:endParaRPr lang="en-US" dirty="0"/>
                    </a:p>
                  </a:txBody>
                  <a:tcPr/>
                </a:tc>
                <a:tc>
                  <a:txBody>
                    <a:bodyPr/>
                    <a:lstStyle/>
                    <a:p>
                      <a:pPr algn="ctr"/>
                      <a:r>
                        <a:rPr lang="en-US" dirty="0" smtClean="0"/>
                        <a:t>Middle</a:t>
                      </a:r>
                      <a:endParaRPr lang="en-US" dirty="0"/>
                    </a:p>
                  </a:txBody>
                  <a:tcPr/>
                </a:tc>
                <a:tc>
                  <a:txBody>
                    <a:bodyPr/>
                    <a:lstStyle/>
                    <a:p>
                      <a:pPr algn="ctr"/>
                      <a:r>
                        <a:rPr lang="en-US" dirty="0" smtClean="0"/>
                        <a:t>Middle</a:t>
                      </a:r>
                      <a:endParaRPr lang="en-US" dirty="0"/>
                    </a:p>
                  </a:txBody>
                  <a:tcPr/>
                </a:tc>
                <a:tc>
                  <a:txBody>
                    <a:bodyPr/>
                    <a:lstStyle/>
                    <a:p>
                      <a:endParaRPr lang="en-US" dirty="0"/>
                    </a:p>
                  </a:txBody>
                  <a:tcPr/>
                </a:tc>
              </a:tr>
            </a:tbl>
          </a:graphicData>
        </a:graphic>
      </p:graphicFrame>
      <p:sp>
        <p:nvSpPr>
          <p:cNvPr id="5" name="TextBox 4"/>
          <p:cNvSpPr txBox="1"/>
          <p:nvPr/>
        </p:nvSpPr>
        <p:spPr>
          <a:xfrm>
            <a:off x="838200" y="838200"/>
            <a:ext cx="7467600" cy="1477328"/>
          </a:xfrm>
          <a:prstGeom prst="rect">
            <a:avLst/>
          </a:prstGeom>
          <a:noFill/>
        </p:spPr>
        <p:txBody>
          <a:bodyPr wrap="square" rtlCol="0">
            <a:spAutoFit/>
          </a:bodyPr>
          <a:lstStyle/>
          <a:p>
            <a:r>
              <a:rPr lang="en-US" b="1" dirty="0" smtClean="0"/>
              <a:t>TARGETS:</a:t>
            </a:r>
          </a:p>
          <a:p>
            <a:r>
              <a:rPr lang="en-US" dirty="0" smtClean="0"/>
              <a:t>K:</a:t>
            </a:r>
          </a:p>
          <a:p>
            <a:r>
              <a:rPr lang="en-US" dirty="0" smtClean="0"/>
              <a:t>D:</a:t>
            </a:r>
          </a:p>
          <a:p>
            <a:r>
              <a:rPr lang="en-US" dirty="0" smtClean="0"/>
              <a:t>B:</a:t>
            </a:r>
          </a:p>
          <a:p>
            <a:r>
              <a:rPr lang="en-US" dirty="0" smtClean="0"/>
              <a:t>B: </a:t>
            </a:r>
            <a:endParaRPr lang="en-US" dirty="0"/>
          </a:p>
        </p:txBody>
      </p:sp>
      <p:pic>
        <p:nvPicPr>
          <p:cNvPr id="6"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7"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8"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fld id="{5184AF9E-9C49-4B56-BCF4-F9406DA91D01}"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Communicating What You Learn</a:t>
            </a:r>
            <a:endParaRPr lang="en-US" dirty="0"/>
          </a:p>
        </p:txBody>
      </p:sp>
      <p:sp>
        <p:nvSpPr>
          <p:cNvPr id="3" name="Content Placeholder 2"/>
          <p:cNvSpPr>
            <a:spLocks noGrp="1"/>
          </p:cNvSpPr>
          <p:nvPr>
            <p:ph idx="1"/>
          </p:nvPr>
        </p:nvSpPr>
        <p:spPr>
          <a:xfrm>
            <a:off x="838200" y="1295400"/>
            <a:ext cx="7467600" cy="4953000"/>
          </a:xfrm>
        </p:spPr>
        <p:txBody>
          <a:bodyPr>
            <a:normAutofit lnSpcReduction="10000"/>
          </a:bodyPr>
          <a:lstStyle/>
          <a:p>
            <a:pPr marL="0" indent="0">
              <a:buNone/>
            </a:pPr>
            <a:r>
              <a:rPr lang="en-US" sz="3600" dirty="0" smtClean="0"/>
              <a:t>Who are the audiences for the information you gather about student learning?</a:t>
            </a:r>
          </a:p>
          <a:p>
            <a:pPr lvl="1"/>
            <a:r>
              <a:rPr lang="en-US" sz="3600" dirty="0" smtClean="0"/>
              <a:t>Learners</a:t>
            </a:r>
          </a:p>
          <a:p>
            <a:pPr lvl="1"/>
            <a:r>
              <a:rPr lang="en-US" sz="3600" dirty="0" smtClean="0"/>
              <a:t>Parents</a:t>
            </a:r>
          </a:p>
          <a:p>
            <a:pPr lvl="1"/>
            <a:r>
              <a:rPr lang="en-US" sz="3600" dirty="0" smtClean="0"/>
              <a:t>Education Director</a:t>
            </a:r>
          </a:p>
          <a:p>
            <a:pPr lvl="1"/>
            <a:r>
              <a:rPr lang="en-US" sz="3600" dirty="0" smtClean="0"/>
              <a:t>Colleagues</a:t>
            </a:r>
          </a:p>
          <a:p>
            <a:pPr lvl="1"/>
            <a:r>
              <a:rPr lang="en-US" sz="3600" dirty="0" smtClean="0"/>
              <a:t>Ourselves</a:t>
            </a:r>
          </a:p>
          <a:p>
            <a:pPr lvl="1"/>
            <a:endParaRPr lang="en-US" sz="3600" dirty="0"/>
          </a:p>
        </p:txBody>
      </p:sp>
      <p:pic>
        <p:nvPicPr>
          <p:cNvPr id="4"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5"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6"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5184AF9E-9C49-4B56-BCF4-F9406DA91D01}" type="slidenum">
              <a:rPr lang="en-US" smtClean="0"/>
              <a:pPr/>
              <a:t>45</a:t>
            </a:fld>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Watch the T.I.D.E. come in. . .</a:t>
            </a:r>
            <a:endParaRPr lang="en-US" dirty="0"/>
          </a:p>
        </p:txBody>
      </p:sp>
      <p:sp>
        <p:nvSpPr>
          <p:cNvPr id="7" name="Content Placeholder 6"/>
          <p:cNvSpPr>
            <a:spLocks noGrp="1"/>
          </p:cNvSpPr>
          <p:nvPr>
            <p:ph sz="half" idx="1"/>
          </p:nvPr>
        </p:nvSpPr>
        <p:spPr>
          <a:xfrm>
            <a:off x="762000" y="1371600"/>
            <a:ext cx="3276600" cy="4525963"/>
          </a:xfrm>
        </p:spPr>
        <p:txBody>
          <a:bodyPr>
            <a:normAutofit/>
          </a:bodyPr>
          <a:lstStyle/>
          <a:p>
            <a:r>
              <a:rPr lang="en-US" sz="5400" b="1" dirty="0" smtClean="0"/>
              <a:t>T</a:t>
            </a:r>
            <a:r>
              <a:rPr lang="en-US" sz="3600" dirty="0" smtClean="0"/>
              <a:t>ool</a:t>
            </a:r>
          </a:p>
          <a:p>
            <a:r>
              <a:rPr lang="en-US" sz="5400" b="1" dirty="0" smtClean="0"/>
              <a:t>I</a:t>
            </a:r>
            <a:r>
              <a:rPr lang="en-US" sz="3600" dirty="0" smtClean="0"/>
              <a:t>ndividuals</a:t>
            </a:r>
            <a:endParaRPr lang="en-US" sz="5400" b="1" dirty="0" smtClean="0"/>
          </a:p>
          <a:p>
            <a:r>
              <a:rPr lang="en-US" sz="5400" b="1" dirty="0" smtClean="0"/>
              <a:t>D</a:t>
            </a:r>
            <a:r>
              <a:rPr lang="en-US" sz="3600" dirty="0" smtClean="0"/>
              <a:t>omains</a:t>
            </a:r>
            <a:endParaRPr lang="en-US" sz="5400" b="1" dirty="0" smtClean="0"/>
          </a:p>
          <a:p>
            <a:r>
              <a:rPr lang="en-US" sz="5400" b="1" dirty="0" smtClean="0"/>
              <a:t>E</a:t>
            </a:r>
            <a:r>
              <a:rPr lang="en-US" sz="3600" dirty="0" smtClean="0"/>
              <a:t>xperiences</a:t>
            </a:r>
            <a:endParaRPr lang="en-US" sz="5400" b="1" dirty="0" smtClean="0"/>
          </a:p>
        </p:txBody>
      </p:sp>
      <p:pic>
        <p:nvPicPr>
          <p:cNvPr id="10242" name="Picture 2"/>
          <p:cNvPicPr>
            <a:picLocks noGrp="1" noChangeAspect="1" noChangeArrowheads="1"/>
          </p:cNvPicPr>
          <p:nvPr>
            <p:ph sz="half" idx="2"/>
          </p:nvPr>
        </p:nvPicPr>
        <p:blipFill>
          <a:blip r:embed="rId3" cstate="print"/>
          <a:srcRect/>
          <a:stretch>
            <a:fillRect/>
          </a:stretch>
        </p:blipFill>
        <p:spPr bwMode="auto">
          <a:xfrm>
            <a:off x="3733800" y="1828800"/>
            <a:ext cx="4538870" cy="3048000"/>
          </a:xfrm>
          <a:prstGeom prst="rect">
            <a:avLst/>
          </a:prstGeom>
          <a:noFill/>
          <a:ln w="9525">
            <a:noFill/>
            <a:miter lim="800000"/>
            <a:headEnd/>
            <a:tailEnd/>
          </a:ln>
        </p:spPr>
      </p:pic>
      <p:pic>
        <p:nvPicPr>
          <p:cNvPr id="6"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8"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9"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10" name="Slide Number Placeholder 9"/>
          <p:cNvSpPr>
            <a:spLocks noGrp="1"/>
          </p:cNvSpPr>
          <p:nvPr>
            <p:ph type="sldNum" sz="quarter" idx="12"/>
          </p:nvPr>
        </p:nvSpPr>
        <p:spPr/>
        <p:txBody>
          <a:bodyPr/>
          <a:lstStyle/>
          <a:p>
            <a:fld id="{5184AF9E-9C49-4B56-BCF4-F9406DA91D01}"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Reflection</a:t>
            </a:r>
            <a:endParaRPr lang="en-US" sz="6000" dirty="0"/>
          </a:p>
        </p:txBody>
      </p:sp>
      <p:sp>
        <p:nvSpPr>
          <p:cNvPr id="3" name="Content Placeholder 2"/>
          <p:cNvSpPr>
            <a:spLocks noGrp="1"/>
          </p:cNvSpPr>
          <p:nvPr>
            <p:ph idx="1"/>
          </p:nvPr>
        </p:nvSpPr>
        <p:spPr>
          <a:xfrm>
            <a:off x="685800" y="1524000"/>
            <a:ext cx="7772400" cy="3810000"/>
          </a:xfrm>
        </p:spPr>
        <p:txBody>
          <a:bodyPr>
            <a:normAutofit/>
          </a:bodyPr>
          <a:lstStyle/>
          <a:p>
            <a:pPr marL="0" indent="0">
              <a:buNone/>
            </a:pPr>
            <a:r>
              <a:rPr lang="en-US" sz="4800" dirty="0" smtClean="0"/>
              <a:t>What is one thing you learned today that you will be able to apply to your practice either before the end of this year or at the beginning of next year?</a:t>
            </a:r>
          </a:p>
          <a:p>
            <a:pPr>
              <a:buNone/>
            </a:pPr>
            <a:endParaRPr lang="en-US" dirty="0"/>
          </a:p>
        </p:txBody>
      </p:sp>
      <p:pic>
        <p:nvPicPr>
          <p:cNvPr id="4"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5"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6"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5184AF9E-9C49-4B56-BCF4-F9406DA91D01}" type="slidenum">
              <a:rPr lang="en-US" smtClean="0"/>
              <a:pPr/>
              <a:t>47</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Why Do We Notice?</a:t>
            </a:r>
            <a:endParaRPr lang="en-US" dirty="0"/>
          </a:p>
        </p:txBody>
      </p:sp>
      <p:sp>
        <p:nvSpPr>
          <p:cNvPr id="6" name="Content Placeholder 5"/>
          <p:cNvSpPr>
            <a:spLocks noGrp="1"/>
          </p:cNvSpPr>
          <p:nvPr>
            <p:ph idx="1"/>
          </p:nvPr>
        </p:nvSpPr>
        <p:spPr>
          <a:xfrm>
            <a:off x="685800" y="1295400"/>
            <a:ext cx="7696200" cy="4678363"/>
          </a:xfrm>
        </p:spPr>
        <p:txBody>
          <a:bodyPr>
            <a:normAutofit fontScale="92500" lnSpcReduction="10000"/>
          </a:bodyPr>
          <a:lstStyle/>
          <a:p>
            <a:r>
              <a:rPr lang="en-US" dirty="0" smtClean="0"/>
              <a:t>To help learners know how they’ve grown and to set new goals for themselves</a:t>
            </a:r>
          </a:p>
          <a:p>
            <a:r>
              <a:rPr lang="en-US" dirty="0" smtClean="0"/>
              <a:t>To inform parents about learners’ growth, to engage them in the process of goal setting for their children</a:t>
            </a:r>
          </a:p>
          <a:p>
            <a:r>
              <a:rPr lang="en-US" dirty="0" smtClean="0"/>
              <a:t>To improve our practice as teachers</a:t>
            </a:r>
          </a:p>
          <a:p>
            <a:r>
              <a:rPr lang="en-US" dirty="0" smtClean="0"/>
              <a:t>To deepen collaboration with colleagues</a:t>
            </a:r>
          </a:p>
          <a:p>
            <a:r>
              <a:rPr lang="en-US" dirty="0" smtClean="0"/>
              <a:t>To figure out what’s working and to advocate for continued professional learning and innovation</a:t>
            </a:r>
            <a:endParaRPr lang="en-US" dirty="0"/>
          </a:p>
        </p:txBody>
      </p:sp>
      <p:pic>
        <p:nvPicPr>
          <p:cNvPr id="4" name="Picture 8" descr="Teal bar.JPG"/>
          <p:cNvPicPr>
            <a:picLocks noChangeAspect="1"/>
          </p:cNvPicPr>
          <p:nvPr/>
        </p:nvPicPr>
        <p:blipFill>
          <a:blip r:embed="rId3" cstate="print"/>
          <a:srcRect/>
          <a:stretch>
            <a:fillRect/>
          </a:stretch>
        </p:blipFill>
        <p:spPr bwMode="auto">
          <a:xfrm>
            <a:off x="0" y="0"/>
            <a:ext cx="609600" cy="6858000"/>
          </a:xfrm>
          <a:prstGeom prst="rect">
            <a:avLst/>
          </a:prstGeom>
          <a:noFill/>
          <a:ln w="9525">
            <a:noFill/>
            <a:miter lim="800000"/>
            <a:headEnd/>
            <a:tailEnd/>
          </a:ln>
        </p:spPr>
      </p:pic>
      <p:pic>
        <p:nvPicPr>
          <p:cNvPr id="7" name="Picture 10" descr="lime bar.JPG"/>
          <p:cNvPicPr>
            <a:picLocks noChangeAspect="1"/>
          </p:cNvPicPr>
          <p:nvPr/>
        </p:nvPicPr>
        <p:blipFill>
          <a:blip r:embed="rId4" cstate="print"/>
          <a:srcRect/>
          <a:stretch>
            <a:fillRect/>
          </a:stretch>
        </p:blipFill>
        <p:spPr bwMode="auto">
          <a:xfrm>
            <a:off x="8458200" y="0"/>
            <a:ext cx="685800" cy="6858000"/>
          </a:xfrm>
          <a:prstGeom prst="rect">
            <a:avLst/>
          </a:prstGeom>
          <a:noFill/>
          <a:ln w="9525">
            <a:noFill/>
            <a:miter lim="800000"/>
            <a:headEnd/>
            <a:tailEnd/>
          </a:ln>
        </p:spPr>
      </p:pic>
      <p:pic>
        <p:nvPicPr>
          <p:cNvPr id="8" name="Picture 9" descr="Bottom logos.jpg"/>
          <p:cNvPicPr>
            <a:picLocks noChangeAspect="1"/>
          </p:cNvPicPr>
          <p:nvPr/>
        </p:nvPicPr>
        <p:blipFill>
          <a:blip r:embed="rId5" cstate="print"/>
          <a:srcRect/>
          <a:stretch>
            <a:fillRect/>
          </a:stretch>
        </p:blipFill>
        <p:spPr bwMode="auto">
          <a:xfrm>
            <a:off x="1219200" y="6019801"/>
            <a:ext cx="6477000" cy="685799"/>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fld id="{5184AF9E-9C49-4B56-BCF4-F9406DA91D01}"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Four Questions Will Guide Us</a:t>
            </a:r>
            <a:endParaRPr lang="en-US" dirty="0"/>
          </a:p>
        </p:txBody>
      </p:sp>
      <p:pic>
        <p:nvPicPr>
          <p:cNvPr id="2050" name="Picture 2"/>
          <p:cNvPicPr>
            <a:picLocks noGrp="1" noChangeAspect="1" noChangeArrowheads="1"/>
          </p:cNvPicPr>
          <p:nvPr>
            <p:ph idx="1"/>
          </p:nvPr>
        </p:nvPicPr>
        <p:blipFill>
          <a:blip r:embed="rId3" cstate="print"/>
          <a:srcRect/>
          <a:stretch>
            <a:fillRect/>
          </a:stretch>
        </p:blipFill>
        <p:spPr bwMode="auto">
          <a:xfrm>
            <a:off x="2286000" y="1143000"/>
            <a:ext cx="4286250" cy="4511842"/>
          </a:xfrm>
          <a:prstGeom prst="rect">
            <a:avLst/>
          </a:prstGeom>
          <a:noFill/>
          <a:ln w="9525">
            <a:noFill/>
            <a:miter lim="800000"/>
            <a:headEnd/>
            <a:tailEnd/>
          </a:ln>
        </p:spPr>
      </p:pic>
      <p:pic>
        <p:nvPicPr>
          <p:cNvPr id="4"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a:t>
            </a:r>
            <a:endParaRPr lang="en-US" dirty="0"/>
          </a:p>
        </p:txBody>
      </p:sp>
      <p:sp>
        <p:nvSpPr>
          <p:cNvPr id="3" name="Content Placeholder 2"/>
          <p:cNvSpPr>
            <a:spLocks noGrp="1"/>
          </p:cNvSpPr>
          <p:nvPr>
            <p:ph sz="half" idx="1"/>
          </p:nvPr>
        </p:nvSpPr>
        <p:spPr>
          <a:xfrm>
            <a:off x="762000" y="1371600"/>
            <a:ext cx="3810000" cy="4525963"/>
          </a:xfrm>
        </p:spPr>
        <p:txBody>
          <a:bodyPr>
            <a:normAutofit/>
          </a:bodyPr>
          <a:lstStyle/>
          <a:p>
            <a:pPr lvl="0"/>
            <a:r>
              <a:rPr lang="en-US" sz="4400" dirty="0" smtClean="0"/>
              <a:t>How </a:t>
            </a:r>
            <a:r>
              <a:rPr lang="en-US" sz="4400" dirty="0"/>
              <a:t>do </a:t>
            </a:r>
            <a:r>
              <a:rPr lang="en-US" sz="4400" dirty="0" smtClean="0"/>
              <a:t>I </a:t>
            </a:r>
            <a:r>
              <a:rPr lang="en-US" sz="4400" dirty="0"/>
              <a:t>know if </a:t>
            </a:r>
            <a:r>
              <a:rPr lang="en-US" sz="4400" dirty="0" smtClean="0"/>
              <a:t>my </a:t>
            </a:r>
            <a:r>
              <a:rPr lang="en-US" sz="4400" dirty="0"/>
              <a:t>students have reached the destination I</a:t>
            </a:r>
            <a:r>
              <a:rPr lang="en-US" sz="4400" dirty="0" smtClean="0"/>
              <a:t> </a:t>
            </a:r>
            <a:r>
              <a:rPr lang="en-US" sz="4400" dirty="0"/>
              <a:t>set for them?</a:t>
            </a:r>
          </a:p>
          <a:p>
            <a:endParaRPr lang="en-US" dirty="0"/>
          </a:p>
        </p:txBody>
      </p:sp>
      <p:pic>
        <p:nvPicPr>
          <p:cNvPr id="3075" name="Picture 3"/>
          <p:cNvPicPr>
            <a:picLocks noChangeAspect="1" noChangeArrowheads="1"/>
          </p:cNvPicPr>
          <p:nvPr/>
        </p:nvPicPr>
        <p:blipFill>
          <a:blip r:embed="rId3" cstate="print"/>
          <a:srcRect/>
          <a:stretch>
            <a:fillRect/>
          </a:stretch>
        </p:blipFill>
        <p:spPr bwMode="auto">
          <a:xfrm>
            <a:off x="4648200" y="2133600"/>
            <a:ext cx="3733800" cy="2667000"/>
          </a:xfrm>
          <a:prstGeom prst="rect">
            <a:avLst/>
          </a:prstGeom>
          <a:noFill/>
          <a:ln w="9525">
            <a:noFill/>
            <a:miter lim="800000"/>
            <a:headEnd/>
            <a:tailEnd/>
          </a:ln>
        </p:spPr>
      </p:pic>
      <p:sp>
        <p:nvSpPr>
          <p:cNvPr id="7" name="Content Placeholder 6"/>
          <p:cNvSpPr>
            <a:spLocks noGrp="1"/>
          </p:cNvSpPr>
          <p:nvPr>
            <p:ph sz="half" idx="2"/>
          </p:nvPr>
        </p:nvSpPr>
        <p:spPr/>
        <p:txBody>
          <a:bodyPr>
            <a:normAutofit/>
          </a:bodyPr>
          <a:lstStyle/>
          <a:p>
            <a:endParaRPr lang="en-US" dirty="0" smtClean="0"/>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a:p>
          <a:p>
            <a:pPr>
              <a:buNone/>
            </a:pPr>
            <a:endParaRPr lang="en-US" dirty="0"/>
          </a:p>
        </p:txBody>
      </p:sp>
      <p:pic>
        <p:nvPicPr>
          <p:cNvPr id="6"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8"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9"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10" name="Slide Number Placeholder 9"/>
          <p:cNvSpPr>
            <a:spLocks noGrp="1"/>
          </p:cNvSpPr>
          <p:nvPr>
            <p:ph type="sldNum" sz="quarter" idx="12"/>
          </p:nvPr>
        </p:nvSpPr>
        <p:spPr/>
        <p:txBody>
          <a:bodyPr/>
          <a:lstStyle/>
          <a:p>
            <a:fld id="{5184AF9E-9C49-4B56-BCF4-F9406DA91D01}"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a:t>
            </a:r>
            <a:endParaRPr lang="en-US" dirty="0"/>
          </a:p>
        </p:txBody>
      </p:sp>
      <p:sp>
        <p:nvSpPr>
          <p:cNvPr id="3" name="Content Placeholder 2"/>
          <p:cNvSpPr>
            <a:spLocks noGrp="1"/>
          </p:cNvSpPr>
          <p:nvPr>
            <p:ph sz="half" idx="1"/>
          </p:nvPr>
        </p:nvSpPr>
        <p:spPr>
          <a:xfrm>
            <a:off x="762000" y="1524000"/>
            <a:ext cx="4038600" cy="3810000"/>
          </a:xfrm>
        </p:spPr>
        <p:txBody>
          <a:bodyPr>
            <a:normAutofit/>
          </a:bodyPr>
          <a:lstStyle/>
          <a:p>
            <a:r>
              <a:rPr lang="en-US" sz="4400" dirty="0" smtClean="0"/>
              <a:t>If they haven’t gotten all the way there, how can I tell where they are?</a:t>
            </a:r>
          </a:p>
          <a:p>
            <a:endParaRPr lang="en-US" dirty="0"/>
          </a:p>
        </p:txBody>
      </p:sp>
      <p:pic>
        <p:nvPicPr>
          <p:cNvPr id="4098" name="Picture 2"/>
          <p:cNvPicPr>
            <a:picLocks noGrp="1" noChangeAspect="1" noChangeArrowheads="1"/>
          </p:cNvPicPr>
          <p:nvPr>
            <p:ph sz="half" idx="2"/>
          </p:nvPr>
        </p:nvPicPr>
        <p:blipFill>
          <a:blip r:embed="rId3" cstate="print"/>
          <a:srcRect/>
          <a:stretch>
            <a:fillRect/>
          </a:stretch>
        </p:blipFill>
        <p:spPr bwMode="auto">
          <a:xfrm>
            <a:off x="4953000" y="1981201"/>
            <a:ext cx="3276599" cy="2953544"/>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a:t>
            </a:r>
            <a:endParaRPr lang="en-US" dirty="0"/>
          </a:p>
        </p:txBody>
      </p:sp>
      <p:sp>
        <p:nvSpPr>
          <p:cNvPr id="3" name="Content Placeholder 2"/>
          <p:cNvSpPr>
            <a:spLocks noGrp="1"/>
          </p:cNvSpPr>
          <p:nvPr>
            <p:ph sz="half" idx="1"/>
          </p:nvPr>
        </p:nvSpPr>
        <p:spPr>
          <a:xfrm>
            <a:off x="762000" y="1295400"/>
            <a:ext cx="3733800" cy="4525963"/>
          </a:xfrm>
        </p:spPr>
        <p:txBody>
          <a:bodyPr/>
          <a:lstStyle/>
          <a:p>
            <a:pPr lvl="0"/>
            <a:endParaRPr lang="en-US" sz="3600" dirty="0" smtClean="0"/>
          </a:p>
          <a:p>
            <a:pPr lvl="0"/>
            <a:r>
              <a:rPr lang="en-US" sz="3600" dirty="0" smtClean="0"/>
              <a:t>To whom do I communicate what I’ve discovered about my learners’ journey?</a:t>
            </a:r>
          </a:p>
          <a:p>
            <a:endParaRPr lang="en-US" dirty="0"/>
          </a:p>
        </p:txBody>
      </p:sp>
      <p:pic>
        <p:nvPicPr>
          <p:cNvPr id="6146" name="Picture 2"/>
          <p:cNvPicPr>
            <a:picLocks noGrp="1" noChangeAspect="1" noChangeArrowheads="1"/>
          </p:cNvPicPr>
          <p:nvPr>
            <p:ph sz="half" idx="2"/>
          </p:nvPr>
        </p:nvPicPr>
        <p:blipFill>
          <a:blip r:embed="rId3" cstate="print"/>
          <a:srcRect/>
          <a:stretch>
            <a:fillRect/>
          </a:stretch>
        </p:blipFill>
        <p:spPr bwMode="auto">
          <a:xfrm>
            <a:off x="4495800" y="2209800"/>
            <a:ext cx="3585107" cy="2667000"/>
          </a:xfrm>
          <a:prstGeom prst="rect">
            <a:avLst/>
          </a:prstGeom>
          <a:noFill/>
          <a:ln w="9525">
            <a:noFill/>
            <a:miter lim="800000"/>
            <a:headEnd/>
            <a:tailEnd/>
          </a:ln>
        </p:spPr>
      </p:pic>
      <p:pic>
        <p:nvPicPr>
          <p:cNvPr id="5" name="Picture 8" descr="Teal bar.JPG"/>
          <p:cNvPicPr>
            <a:picLocks noChangeAspect="1"/>
          </p:cNvPicPr>
          <p:nvPr/>
        </p:nvPicPr>
        <p:blipFill>
          <a:blip r:embed="rId4" cstate="print"/>
          <a:srcRect/>
          <a:stretch>
            <a:fillRect/>
          </a:stretch>
        </p:blipFill>
        <p:spPr bwMode="auto">
          <a:xfrm>
            <a:off x="0" y="0"/>
            <a:ext cx="609600" cy="6858000"/>
          </a:xfrm>
          <a:prstGeom prst="rect">
            <a:avLst/>
          </a:prstGeom>
          <a:noFill/>
          <a:ln w="9525">
            <a:noFill/>
            <a:miter lim="800000"/>
            <a:headEnd/>
            <a:tailEnd/>
          </a:ln>
        </p:spPr>
      </p:pic>
      <p:pic>
        <p:nvPicPr>
          <p:cNvPr id="6" name="Picture 10" descr="lime bar.JPG"/>
          <p:cNvPicPr>
            <a:picLocks noChangeAspect="1"/>
          </p:cNvPicPr>
          <p:nvPr/>
        </p:nvPicPr>
        <p:blipFill>
          <a:blip r:embed="rId5" cstate="print"/>
          <a:srcRect/>
          <a:stretch>
            <a:fillRect/>
          </a:stretch>
        </p:blipFill>
        <p:spPr bwMode="auto">
          <a:xfrm>
            <a:off x="8458200" y="0"/>
            <a:ext cx="685800" cy="6858000"/>
          </a:xfrm>
          <a:prstGeom prst="rect">
            <a:avLst/>
          </a:prstGeom>
          <a:noFill/>
          <a:ln w="9525">
            <a:noFill/>
            <a:miter lim="800000"/>
            <a:headEnd/>
            <a:tailEnd/>
          </a:ln>
        </p:spPr>
      </p:pic>
      <p:pic>
        <p:nvPicPr>
          <p:cNvPr id="7" name="Picture 9" descr="Bottom logos.jpg"/>
          <p:cNvPicPr>
            <a:picLocks noChangeAspect="1"/>
          </p:cNvPicPr>
          <p:nvPr/>
        </p:nvPicPr>
        <p:blipFill>
          <a:blip r:embed="rId6" cstate="print"/>
          <a:srcRect/>
          <a:stretch>
            <a:fillRect/>
          </a:stretch>
        </p:blipFill>
        <p:spPr bwMode="auto">
          <a:xfrm>
            <a:off x="1219200" y="6019801"/>
            <a:ext cx="6477000" cy="685799"/>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5184AF9E-9C49-4B56-BCF4-F9406DA91D01}" type="slidenum">
              <a:rPr lang="en-US" smtClean="0"/>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1064</TotalTime>
  <Words>1725</Words>
  <Application>Microsoft Office PowerPoint</Application>
  <PresentationFormat>On-screen Show (4:3)</PresentationFormat>
  <Paragraphs>399</Paragraphs>
  <Slides>47</Slides>
  <Notes>47</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Whole Person  Learning and Assessment:  Where Did Your Learners Travel This  Year. . .and Who Needs to Know?                                      </vt:lpstr>
      <vt:lpstr>Connection</vt:lpstr>
      <vt:lpstr>On a Journey</vt:lpstr>
      <vt:lpstr>So are your students. . .</vt:lpstr>
      <vt:lpstr>Why Do We Notice?</vt:lpstr>
      <vt:lpstr>Four Questions Will Guide Us</vt:lpstr>
      <vt:lpstr>Question #1</vt:lpstr>
      <vt:lpstr>Question #2</vt:lpstr>
      <vt:lpstr>Question #3</vt:lpstr>
      <vt:lpstr>Question #4</vt:lpstr>
      <vt:lpstr> So far this year. . . </vt:lpstr>
      <vt:lpstr>Question #1</vt:lpstr>
      <vt:lpstr>Thinking Back</vt:lpstr>
      <vt:lpstr>Create a Chart to Keep Track</vt:lpstr>
      <vt:lpstr>Consider All Learning Domains</vt:lpstr>
      <vt:lpstr>Read the Group’s Work</vt:lpstr>
      <vt:lpstr>Slide 17</vt:lpstr>
      <vt:lpstr>Slide 18</vt:lpstr>
      <vt:lpstr>Question #2</vt:lpstr>
      <vt:lpstr>Examples</vt:lpstr>
      <vt:lpstr>Next Step</vt:lpstr>
      <vt:lpstr>Examples</vt:lpstr>
      <vt:lpstr>Examples</vt:lpstr>
      <vt:lpstr>Examples</vt:lpstr>
      <vt:lpstr>Work with a Colleague!</vt:lpstr>
      <vt:lpstr>Chart</vt:lpstr>
      <vt:lpstr>Question #3</vt:lpstr>
      <vt:lpstr>Communicating What You Learn</vt:lpstr>
      <vt:lpstr>Learners</vt:lpstr>
      <vt:lpstr>Parents</vt:lpstr>
      <vt:lpstr>Colleagues</vt:lpstr>
      <vt:lpstr>Directors of Education</vt:lpstr>
      <vt:lpstr>Question #4</vt:lpstr>
      <vt:lpstr>Ourselves</vt:lpstr>
      <vt:lpstr>Watch the T.I.D.E. come in. . .</vt:lpstr>
      <vt:lpstr>Tool</vt:lpstr>
      <vt:lpstr>Individuals</vt:lpstr>
      <vt:lpstr>Domains</vt:lpstr>
      <vt:lpstr>Experiences</vt:lpstr>
      <vt:lpstr>Question #1</vt:lpstr>
      <vt:lpstr>Question #2</vt:lpstr>
      <vt:lpstr>Question #3</vt:lpstr>
      <vt:lpstr>Question #4</vt:lpstr>
      <vt:lpstr>Chart</vt:lpstr>
      <vt:lpstr>Communicating What You Learn</vt:lpstr>
      <vt:lpstr>Watch the T.I.D.E. come in. . .</vt:lpstr>
      <vt:lpstr>Reflection</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Cindy Reich</dc:creator>
  <cp:lastModifiedBy>Stacey Frank</cp:lastModifiedBy>
  <cp:revision>94</cp:revision>
  <dcterms:created xsi:type="dcterms:W3CDTF">2011-04-06T15:33:18Z</dcterms:created>
  <dcterms:modified xsi:type="dcterms:W3CDTF">2011-05-06T15:43:02Z</dcterms:modified>
</cp:coreProperties>
</file>